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5" r:id="rId23"/>
    <p:sldId id="278" r:id="rId24"/>
    <p:sldId id="279" r:id="rId25"/>
    <p:sldId id="280" r:id="rId26"/>
    <p:sldId id="281" r:id="rId27"/>
    <p:sldId id="282" r:id="rId28"/>
    <p:sldId id="283" r:id="rId29"/>
    <p:sldId id="284" r:id="rId30"/>
  </p:sldIdLst>
  <p:sldSz cx="10080625" cy="7559675"/>
  <p:notesSz cx="7559675" cy="10691813"/>
  <p:defaultTextStyle>
    <a:defPPr>
      <a:defRPr lang="en-GB"/>
    </a:defPPr>
    <a:lvl1pPr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bg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527" autoAdjust="0"/>
    <p:restoredTop sz="49728" autoAdjust="0"/>
  </p:normalViewPr>
  <p:slideViewPr>
    <p:cSldViewPr>
      <p:cViewPr varScale="1">
        <p:scale>
          <a:sx n="113" d="100"/>
          <a:sy n="113" d="100"/>
        </p:scale>
        <p:origin x="520" y="184"/>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AutoShape 1">
            <a:extLst>
              <a:ext uri="{FF2B5EF4-FFF2-40B4-BE49-F238E27FC236}">
                <a16:creationId xmlns:a16="http://schemas.microsoft.com/office/drawing/2014/main" id="{82032C0B-47D6-C38D-6426-CEABE2C49EA7}"/>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47" name="AutoShape 2">
            <a:extLst>
              <a:ext uri="{FF2B5EF4-FFF2-40B4-BE49-F238E27FC236}">
                <a16:creationId xmlns:a16="http://schemas.microsoft.com/office/drawing/2014/main" id="{E4007A8F-27A1-3190-2C86-266DB1FA223B}"/>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48" name="AutoShape 3">
            <a:extLst>
              <a:ext uri="{FF2B5EF4-FFF2-40B4-BE49-F238E27FC236}">
                <a16:creationId xmlns:a16="http://schemas.microsoft.com/office/drawing/2014/main" id="{A0993D68-4BD6-CEA6-26F0-A07A0477F7EC}"/>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49" name="AutoShape 4">
            <a:extLst>
              <a:ext uri="{FF2B5EF4-FFF2-40B4-BE49-F238E27FC236}">
                <a16:creationId xmlns:a16="http://schemas.microsoft.com/office/drawing/2014/main" id="{C3F24C12-BC73-AD17-A2D2-7056071BE26F}"/>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50" name="AutoShape 5">
            <a:extLst>
              <a:ext uri="{FF2B5EF4-FFF2-40B4-BE49-F238E27FC236}">
                <a16:creationId xmlns:a16="http://schemas.microsoft.com/office/drawing/2014/main" id="{EA3BA370-0EB9-0A8A-7DD1-A7DB99D85D5D}"/>
              </a:ext>
            </a:extLst>
          </p:cNvPr>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51" name="AutoShape 6">
            <a:extLst>
              <a:ext uri="{FF2B5EF4-FFF2-40B4-BE49-F238E27FC236}">
                <a16:creationId xmlns:a16="http://schemas.microsoft.com/office/drawing/2014/main" id="{455E2148-EF20-CEC9-A43F-90C6AB5A526D}"/>
              </a:ext>
            </a:extLst>
          </p:cNvPr>
          <p:cNvSpPr>
            <a:spLocks noChangeArrowheads="1"/>
          </p:cNvSpPr>
          <p:nvPr/>
        </p:nvSpPr>
        <p:spPr bwMode="auto">
          <a:xfrm>
            <a:off x="0" y="0"/>
            <a:ext cx="7559675" cy="10691813"/>
          </a:xfrm>
          <a:prstGeom prst="roundRect">
            <a:avLst>
              <a:gd name="adj" fmla="val 19"/>
            </a:avLst>
          </a:prstGeom>
          <a:solidFill>
            <a:srgbClr val="FFFFFF">
              <a:alpha val="70195"/>
            </a:srgbClr>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31752" name="Rectangle 7">
            <a:extLst>
              <a:ext uri="{FF2B5EF4-FFF2-40B4-BE49-F238E27FC236}">
                <a16:creationId xmlns:a16="http://schemas.microsoft.com/office/drawing/2014/main" id="{95ABEFE8-2166-66ED-5B6A-C21C067040F6}"/>
              </a:ext>
            </a:extLst>
          </p:cNvPr>
          <p:cNvSpPr>
            <a:spLocks noGrp="1" noRot="1" noChangeAspect="1" noChangeArrowheads="1"/>
          </p:cNvSpPr>
          <p:nvPr>
            <p:ph type="sldImg"/>
          </p:nvPr>
        </p:nvSpPr>
        <p:spPr bwMode="auto">
          <a:xfrm>
            <a:off x="1106488" y="812800"/>
            <a:ext cx="5334000" cy="399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6" name="Rectangle 8">
            <a:extLst>
              <a:ext uri="{FF2B5EF4-FFF2-40B4-BE49-F238E27FC236}">
                <a16:creationId xmlns:a16="http://schemas.microsoft.com/office/drawing/2014/main" id="{211C3BCB-D0F2-0D3C-8920-B59AD3F4D7DC}"/>
              </a:ext>
            </a:extLst>
          </p:cNvPr>
          <p:cNvSpPr>
            <a:spLocks noGrp="1" noChangeArrowheads="1"/>
          </p:cNvSpPr>
          <p:nvPr>
            <p:ph type="body"/>
          </p:nvPr>
        </p:nvSpPr>
        <p:spPr bwMode="auto">
          <a:xfrm>
            <a:off x="755650" y="5078413"/>
            <a:ext cx="6037263"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noProof="0"/>
          </a:p>
        </p:txBody>
      </p:sp>
      <p:sp>
        <p:nvSpPr>
          <p:cNvPr id="2057" name="Rectangle 9">
            <a:extLst>
              <a:ext uri="{FF2B5EF4-FFF2-40B4-BE49-F238E27FC236}">
                <a16:creationId xmlns:a16="http://schemas.microsoft.com/office/drawing/2014/main" id="{204DC219-28B9-47F2-9373-8E720EFC5B3F}"/>
              </a:ext>
            </a:extLst>
          </p:cNvPr>
          <p:cNvSpPr>
            <a:spLocks noGrp="1" noChangeArrowheads="1"/>
          </p:cNvSpPr>
          <p:nvPr>
            <p:ph type="hdr"/>
          </p:nvPr>
        </p:nvSpPr>
        <p:spPr bwMode="auto">
          <a:xfrm>
            <a:off x="0"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itchFamily="18" charset="0"/>
                <a:ea typeface="Microsoft YaHei" charset="-122"/>
              </a:defRPr>
            </a:lvl1pPr>
          </a:lstStyle>
          <a:p>
            <a:pPr>
              <a:defRPr/>
            </a:pPr>
            <a:endParaRPr lang="en-GB" altLang="en-US"/>
          </a:p>
        </p:txBody>
      </p:sp>
      <p:sp>
        <p:nvSpPr>
          <p:cNvPr id="2058" name="Rectangle 10">
            <a:extLst>
              <a:ext uri="{FF2B5EF4-FFF2-40B4-BE49-F238E27FC236}">
                <a16:creationId xmlns:a16="http://schemas.microsoft.com/office/drawing/2014/main" id="{8A619C19-8FB4-96CA-F766-5CE629EEBC07}"/>
              </a:ext>
            </a:extLst>
          </p:cNvPr>
          <p:cNvSpPr>
            <a:spLocks noGrp="1" noChangeArrowheads="1"/>
          </p:cNvSpPr>
          <p:nvPr>
            <p:ph type="dt"/>
          </p:nvPr>
        </p:nvSpPr>
        <p:spPr bwMode="auto">
          <a:xfrm>
            <a:off x="4278313"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itchFamily="18" charset="0"/>
                <a:ea typeface="Microsoft YaHei" charset="-122"/>
              </a:defRPr>
            </a:lvl1pPr>
          </a:lstStyle>
          <a:p>
            <a:pPr>
              <a:defRPr/>
            </a:pPr>
            <a:endParaRPr lang="en-GB" altLang="en-US"/>
          </a:p>
        </p:txBody>
      </p:sp>
      <p:sp>
        <p:nvSpPr>
          <p:cNvPr id="2059" name="Rectangle 11">
            <a:extLst>
              <a:ext uri="{FF2B5EF4-FFF2-40B4-BE49-F238E27FC236}">
                <a16:creationId xmlns:a16="http://schemas.microsoft.com/office/drawing/2014/main" id="{8A287375-BB50-1B0C-A1D1-E6D493728849}"/>
              </a:ext>
            </a:extLst>
          </p:cNvPr>
          <p:cNvSpPr>
            <a:spLocks noGrp="1" noChangeArrowheads="1"/>
          </p:cNvSpPr>
          <p:nvPr>
            <p:ph type="ftr"/>
          </p:nvPr>
        </p:nvSpPr>
        <p:spPr bwMode="auto">
          <a:xfrm>
            <a:off x="0"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itchFamily="18" charset="0"/>
                <a:ea typeface="Microsoft YaHei" charset="-122"/>
              </a:defRPr>
            </a:lvl1pPr>
          </a:lstStyle>
          <a:p>
            <a:pPr>
              <a:defRPr/>
            </a:pPr>
            <a:endParaRPr lang="en-GB" altLang="en-US"/>
          </a:p>
        </p:txBody>
      </p:sp>
      <p:sp>
        <p:nvSpPr>
          <p:cNvPr id="2060" name="Rectangle 12">
            <a:extLst>
              <a:ext uri="{FF2B5EF4-FFF2-40B4-BE49-F238E27FC236}">
                <a16:creationId xmlns:a16="http://schemas.microsoft.com/office/drawing/2014/main" id="{485ED9D3-EEC4-4553-B1EA-F02B42941BF2}"/>
              </a:ext>
            </a:extLst>
          </p:cNvPr>
          <p:cNvSpPr>
            <a:spLocks noGrp="1" noChangeArrowheads="1"/>
          </p:cNvSpPr>
          <p:nvPr>
            <p:ph type="sldNum"/>
          </p:nvPr>
        </p:nvSpPr>
        <p:spPr bwMode="auto">
          <a:xfrm>
            <a:off x="4278313"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lnSpc>
                <a:spcPct val="95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400">
                <a:solidFill>
                  <a:srgbClr val="000000"/>
                </a:solidFill>
                <a:latin typeface="Times New Roman" panose="02020603050405020304" pitchFamily="18" charset="0"/>
              </a:defRPr>
            </a:lvl1pPr>
          </a:lstStyle>
          <a:p>
            <a:fld id="{8FF24909-46D4-3648-8915-42BC99940A36}"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2">
            <a:extLst>
              <a:ext uri="{FF2B5EF4-FFF2-40B4-BE49-F238E27FC236}">
                <a16:creationId xmlns:a16="http://schemas.microsoft.com/office/drawing/2014/main" id="{CB45FE42-EAD2-05DE-AFA9-3D70401C699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3A34A068-CD41-2747-A95F-29ECC9444849}" type="slidenum">
              <a:rPr lang="en-GB" altLang="en-US">
                <a:solidFill>
                  <a:srgbClr val="000000"/>
                </a:solidFill>
                <a:latin typeface="Times New Roman" panose="02020603050405020304" pitchFamily="18" charset="0"/>
              </a:rPr>
              <a:pPr eaLnBrk="1"/>
              <a:t>1</a:t>
            </a:fld>
            <a:endParaRPr lang="en-GB" altLang="en-US">
              <a:solidFill>
                <a:srgbClr val="000000"/>
              </a:solidFill>
              <a:latin typeface="Times New Roman" panose="02020603050405020304" pitchFamily="18" charset="0"/>
            </a:endParaRPr>
          </a:p>
        </p:txBody>
      </p:sp>
      <p:sp>
        <p:nvSpPr>
          <p:cNvPr id="32771" name="Rectangle 1">
            <a:extLst>
              <a:ext uri="{FF2B5EF4-FFF2-40B4-BE49-F238E27FC236}">
                <a16:creationId xmlns:a16="http://schemas.microsoft.com/office/drawing/2014/main" id="{AABC979A-1076-D501-3AD4-596B8946CEB1}"/>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2" name="Rectangle 2">
            <a:extLst>
              <a:ext uri="{FF2B5EF4-FFF2-40B4-BE49-F238E27FC236}">
                <a16:creationId xmlns:a16="http://schemas.microsoft.com/office/drawing/2014/main" id="{89CFBA6B-F083-54C2-647F-0E6E4D6678BF}"/>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i="1"/>
              <a:t>This slideshow is designed to be used in conjunction with the ‘Teaching the 1914 Christmas Truces Resources Pack’ for schoolteachers, available at www.mlkpc.org      Please see the Resources Pack for the lesson, assembly and carol service plans that it accompanies.</a:t>
            </a:r>
          </a:p>
          <a:p>
            <a:endParaRPr lang="en-GB" altLang="en-US" i="1"/>
          </a:p>
          <a:p>
            <a:r>
              <a:rPr lang="en-GB" altLang="en-US">
                <a:solidFill>
                  <a:schemeClr val="tx1"/>
                </a:solidFill>
              </a:rPr>
              <a:t>This presentation has been put together by the Martin Luther King Peace Committee. It is named after Martin Luther King, who in the 1950s and 1960s was a very important campaigner against racism, poverty and war in the United States. As a pastor, he was inspired by a Christian vision of peaceful change through enemy love. In the 20</a:t>
            </a:r>
            <a:r>
              <a:rPr lang="en-GB" altLang="en-US" baseline="30000">
                <a:solidFill>
                  <a:schemeClr val="tx1"/>
                </a:solidFill>
              </a:rPr>
              <a:t>th</a:t>
            </a:r>
            <a:r>
              <a:rPr lang="en-GB" altLang="en-US">
                <a:solidFill>
                  <a:schemeClr val="tx1"/>
                </a:solidFill>
              </a:rPr>
              <a:t> century many millions of people died in wars around the world. World War One began a hundred years ago – in 1914 – and killed more than 15 million people. The Martin Luther King Peace Committee are inspired by King’s vision and believe it is important to learn about what happened in history if we are going to have a more peaceful world.</a:t>
            </a:r>
          </a:p>
          <a:p>
            <a:endParaRPr lang="en-GB" altLang="en-US" i="1">
              <a:solidFill>
                <a:schemeClr val="tx1"/>
              </a:solidFill>
            </a:endParaRPr>
          </a:p>
          <a:p>
            <a:pPr>
              <a:buFontTx/>
              <a:buNone/>
            </a:pPr>
            <a:r>
              <a:rPr lang="en-GB" altLang="en-US" i="1">
                <a:solidFill>
                  <a:schemeClr val="tx1"/>
                </a:solidFill>
              </a:rPr>
              <a:t>This picture shows British and German officers fraternising in ‘no man’s land,’ Christmas 1914. Photographer: H.B. Robson, Northumberland Hussars.</a:t>
            </a:r>
          </a:p>
          <a:p>
            <a:endParaRPr lang="en-GB" altLang="en-US" i="1"/>
          </a:p>
          <a:p>
            <a:endParaRPr lang="en-GB" altLang="en-US" i="1"/>
          </a:p>
          <a:p>
            <a:endParaRPr lang="en-GB" altLang="en-US"/>
          </a:p>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2">
            <a:extLst>
              <a:ext uri="{FF2B5EF4-FFF2-40B4-BE49-F238E27FC236}">
                <a16:creationId xmlns:a16="http://schemas.microsoft.com/office/drawing/2014/main" id="{8FC0486C-BE5F-D855-988B-D9B760490A6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9901A06-D55D-2D4E-A6D5-1FDBCE61E997}" type="slidenum">
              <a:rPr lang="en-GB" altLang="en-US">
                <a:solidFill>
                  <a:srgbClr val="000000"/>
                </a:solidFill>
                <a:latin typeface="Times New Roman" panose="02020603050405020304" pitchFamily="18" charset="0"/>
              </a:rPr>
              <a:pPr eaLnBrk="1"/>
              <a:t>10</a:t>
            </a:fld>
            <a:endParaRPr lang="en-GB" altLang="en-US">
              <a:solidFill>
                <a:srgbClr val="000000"/>
              </a:solidFill>
              <a:latin typeface="Times New Roman" panose="02020603050405020304" pitchFamily="18" charset="0"/>
            </a:endParaRPr>
          </a:p>
        </p:txBody>
      </p:sp>
      <p:sp>
        <p:nvSpPr>
          <p:cNvPr id="41987" name="Rectangle 1">
            <a:extLst>
              <a:ext uri="{FF2B5EF4-FFF2-40B4-BE49-F238E27FC236}">
                <a16:creationId xmlns:a16="http://schemas.microsoft.com/office/drawing/2014/main" id="{FEE41552-57DC-2757-18A3-67D4587E4C8D}"/>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8" name="Rectangle 2">
            <a:extLst>
              <a:ext uri="{FF2B5EF4-FFF2-40B4-BE49-F238E27FC236}">
                <a16:creationId xmlns:a16="http://schemas.microsoft.com/office/drawing/2014/main" id="{5E73C608-0597-2C9E-0F45-FEB9FB634C2D}"/>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Not everyone agreed with the war though. </a:t>
            </a:r>
            <a:endParaRPr lang="en-GB" altLang="en-US"/>
          </a:p>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2">
            <a:extLst>
              <a:ext uri="{FF2B5EF4-FFF2-40B4-BE49-F238E27FC236}">
                <a16:creationId xmlns:a16="http://schemas.microsoft.com/office/drawing/2014/main" id="{B81CE862-0572-D4A6-AFE0-C9FB3031209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7E211B54-F102-4143-92D4-F71DA587E241}" type="slidenum">
              <a:rPr lang="en-GB" altLang="en-US">
                <a:solidFill>
                  <a:srgbClr val="000000"/>
                </a:solidFill>
                <a:latin typeface="Times New Roman" panose="02020603050405020304" pitchFamily="18" charset="0"/>
              </a:rPr>
              <a:pPr eaLnBrk="1"/>
              <a:t>11</a:t>
            </a:fld>
            <a:endParaRPr lang="en-GB" altLang="en-US">
              <a:solidFill>
                <a:srgbClr val="000000"/>
              </a:solidFill>
              <a:latin typeface="Times New Roman" panose="02020603050405020304" pitchFamily="18" charset="0"/>
            </a:endParaRPr>
          </a:p>
        </p:txBody>
      </p:sp>
      <p:sp>
        <p:nvSpPr>
          <p:cNvPr id="43011" name="Rectangle 1">
            <a:extLst>
              <a:ext uri="{FF2B5EF4-FFF2-40B4-BE49-F238E27FC236}">
                <a16:creationId xmlns:a16="http://schemas.microsoft.com/office/drawing/2014/main" id="{3CD57AB2-2593-91F6-F643-599DDEF81B7B}"/>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2" name="Rectangle 2">
            <a:extLst>
              <a:ext uri="{FF2B5EF4-FFF2-40B4-BE49-F238E27FC236}">
                <a16:creationId xmlns:a16="http://schemas.microsoft.com/office/drawing/2014/main" id="{0472883A-7980-0626-C37B-3910F69EC240}"/>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Thousands of people gathered in Trafalgar Square in London on August 2nd to demonstrate for peace and against the war. </a:t>
            </a:r>
          </a:p>
          <a:p>
            <a:endParaRPr lang="en-GB" altLang="en-US">
              <a:solidFill>
                <a:schemeClr val="tx1"/>
              </a:solidFill>
            </a:endParaRPr>
          </a:p>
          <a:p>
            <a:r>
              <a:rPr lang="en-GB" altLang="en-US">
                <a:solidFill>
                  <a:schemeClr val="tx1"/>
                </a:solidFill>
              </a:rPr>
              <a:t>In greater depth: here we see Keir Hardie, the first Labour member of parliament, addressing the crowd.</a:t>
            </a:r>
            <a:endParaRPr lang="en-GB" altLang="en-US"/>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2">
            <a:extLst>
              <a:ext uri="{FF2B5EF4-FFF2-40B4-BE49-F238E27FC236}">
                <a16:creationId xmlns:a16="http://schemas.microsoft.com/office/drawing/2014/main" id="{0759F315-0427-AA00-460D-6BBA96DEEBD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D31D3DD6-B485-F247-83D1-FF2F460AB401}" type="slidenum">
              <a:rPr lang="en-GB" altLang="en-US">
                <a:solidFill>
                  <a:srgbClr val="000000"/>
                </a:solidFill>
                <a:latin typeface="Times New Roman" panose="02020603050405020304" pitchFamily="18" charset="0"/>
              </a:rPr>
              <a:pPr eaLnBrk="1"/>
              <a:t>12</a:t>
            </a:fld>
            <a:endParaRPr lang="en-GB" altLang="en-US">
              <a:solidFill>
                <a:srgbClr val="000000"/>
              </a:solidFill>
              <a:latin typeface="Times New Roman" panose="02020603050405020304" pitchFamily="18" charset="0"/>
            </a:endParaRPr>
          </a:p>
        </p:txBody>
      </p:sp>
      <p:sp>
        <p:nvSpPr>
          <p:cNvPr id="44035" name="Rectangle 1">
            <a:extLst>
              <a:ext uri="{FF2B5EF4-FFF2-40B4-BE49-F238E27FC236}">
                <a16:creationId xmlns:a16="http://schemas.microsoft.com/office/drawing/2014/main" id="{F9425203-2650-E97F-4377-E9163480DC5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6" name="Rectangle 2">
            <a:extLst>
              <a:ext uri="{FF2B5EF4-FFF2-40B4-BE49-F238E27FC236}">
                <a16:creationId xmlns:a16="http://schemas.microsoft.com/office/drawing/2014/main" id="{0946934A-4540-FC83-F63E-73D4500B399E}"/>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One of those present was 16 year-old Harold Bing. He walked 11 miles to take part, and spent the first two years of the war handing out leaflets against it. In 1916 he was summoned before a military tribunal and told them he would not fight as it was against his conscience. He was told ‘You’re too young to have a conscience.’ He spent 3 years in jail. When he left prison he wanted to work as a teacher, but found it hard to find work as schools would not hire him when they knew he had opposed the war. </a:t>
            </a:r>
          </a:p>
          <a:p>
            <a:endParaRPr lang="en-GB" altLang="en-US">
              <a:solidFill>
                <a:schemeClr val="tx1"/>
              </a:solidFill>
            </a:endParaRPr>
          </a:p>
          <a:p>
            <a:r>
              <a:rPr lang="en-GB" altLang="en-US">
                <a:solidFill>
                  <a:schemeClr val="tx1"/>
                </a:solidFill>
              </a:rPr>
              <a:t>Another opponent of the war was Catherine Marshall, a member of the Women’s International League for Peace and Freedom. She was a suffragette, which means she campaigned for women to have the vote – at that time only men could vote in elections. She believed that war was against Christianity, and that women were more likely to find ways of settling international disputes without war than were men. When men were put in prison, women like her led the peace work in Britain.</a:t>
            </a:r>
          </a:p>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12">
            <a:extLst>
              <a:ext uri="{FF2B5EF4-FFF2-40B4-BE49-F238E27FC236}">
                <a16:creationId xmlns:a16="http://schemas.microsoft.com/office/drawing/2014/main" id="{FD71D7F3-C22E-3306-68A9-4A0E544B837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0F67A589-3C39-6B46-9B11-F4F9A059BA14}" type="slidenum">
              <a:rPr lang="en-GB" altLang="en-US">
                <a:solidFill>
                  <a:srgbClr val="000000"/>
                </a:solidFill>
                <a:latin typeface="Times New Roman" panose="02020603050405020304" pitchFamily="18" charset="0"/>
              </a:rPr>
              <a:pPr eaLnBrk="1"/>
              <a:t>13</a:t>
            </a:fld>
            <a:endParaRPr lang="en-GB" altLang="en-US">
              <a:solidFill>
                <a:srgbClr val="000000"/>
              </a:solidFill>
              <a:latin typeface="Times New Roman" panose="02020603050405020304" pitchFamily="18" charset="0"/>
            </a:endParaRPr>
          </a:p>
        </p:txBody>
      </p:sp>
      <p:sp>
        <p:nvSpPr>
          <p:cNvPr id="45059" name="Rectangle 1">
            <a:extLst>
              <a:ext uri="{FF2B5EF4-FFF2-40B4-BE49-F238E27FC236}">
                <a16:creationId xmlns:a16="http://schemas.microsoft.com/office/drawing/2014/main" id="{AA5A8F85-99DA-88F8-0AAF-2051232A5C56}"/>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60" name="Rectangle 2">
            <a:extLst>
              <a:ext uri="{FF2B5EF4-FFF2-40B4-BE49-F238E27FC236}">
                <a16:creationId xmlns:a16="http://schemas.microsoft.com/office/drawing/2014/main" id="{7D87026B-5C66-CEF4-3B35-1726632BAADA}"/>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Friedrich Siegmund-Schultze (of Germany) and Henry Hodgkin (of Britain) were at a meeting of Christian leaders in 1914. They said ‘we are one in Christ and can never be at war.’ They founded the Fellowship of Reconciliation which called on its members to refuse to join in the war. Many Christians were arrested and put in prison for this stand against the war.</a:t>
            </a:r>
            <a:endParaRPr lang="en-GB" altLang="en-US"/>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2">
            <a:extLst>
              <a:ext uri="{FF2B5EF4-FFF2-40B4-BE49-F238E27FC236}">
                <a16:creationId xmlns:a16="http://schemas.microsoft.com/office/drawing/2014/main" id="{936A341F-3E3F-DFDE-F91F-AAB669C43EE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2778D383-2FE0-5F47-A84D-E0DB7315DC0C}" type="slidenum">
              <a:rPr lang="en-GB" altLang="en-US">
                <a:solidFill>
                  <a:srgbClr val="000000"/>
                </a:solidFill>
                <a:latin typeface="Times New Roman" panose="02020603050405020304" pitchFamily="18" charset="0"/>
              </a:rPr>
              <a:pPr eaLnBrk="1"/>
              <a:t>14</a:t>
            </a:fld>
            <a:endParaRPr lang="en-GB" altLang="en-US">
              <a:solidFill>
                <a:srgbClr val="000000"/>
              </a:solidFill>
              <a:latin typeface="Times New Roman" panose="02020603050405020304" pitchFamily="18" charset="0"/>
            </a:endParaRPr>
          </a:p>
        </p:txBody>
      </p:sp>
      <p:sp>
        <p:nvSpPr>
          <p:cNvPr id="46083" name="Rectangle 1">
            <a:extLst>
              <a:ext uri="{FF2B5EF4-FFF2-40B4-BE49-F238E27FC236}">
                <a16:creationId xmlns:a16="http://schemas.microsoft.com/office/drawing/2014/main" id="{F2794B5E-E683-E0C2-E697-E3BD33BFFE3D}"/>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4" name="Rectangle 2">
            <a:extLst>
              <a:ext uri="{FF2B5EF4-FFF2-40B4-BE49-F238E27FC236}">
                <a16:creationId xmlns:a16="http://schemas.microsoft.com/office/drawing/2014/main" id="{B42CC860-1C24-5B8E-8A7A-512DBA4D6873}"/>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Around 80 Conscientious Objectors – men who refused to fight in the war - died in British jails during the war. Across Europe men who ‘deserted’ – stopped fighting often because they were scared or suffering from stress - were sentenced to harsh punishments or death.  Some 300 British soldiers were shot, and were only pardoned in 2006.  This slide shows ‘The Deserter’ by artist Boardman Robinson. The cartoon depicts Jesus facing a firing squad made up of soldiers from five different European countries.   </a:t>
            </a:r>
          </a:p>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2">
            <a:extLst>
              <a:ext uri="{FF2B5EF4-FFF2-40B4-BE49-F238E27FC236}">
                <a16:creationId xmlns:a16="http://schemas.microsoft.com/office/drawing/2014/main" id="{040E6772-BE10-3A05-C544-F03F0FFC45F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9B5D8A3C-3BAE-1945-8997-60F71B4530A9}" type="slidenum">
              <a:rPr lang="en-GB" altLang="en-US">
                <a:solidFill>
                  <a:srgbClr val="000000"/>
                </a:solidFill>
                <a:latin typeface="Times New Roman" panose="02020603050405020304" pitchFamily="18" charset="0"/>
              </a:rPr>
              <a:pPr eaLnBrk="1"/>
              <a:t>15</a:t>
            </a:fld>
            <a:endParaRPr lang="en-GB" altLang="en-US">
              <a:solidFill>
                <a:srgbClr val="000000"/>
              </a:solidFill>
              <a:latin typeface="Times New Roman" panose="02020603050405020304" pitchFamily="18" charset="0"/>
            </a:endParaRPr>
          </a:p>
        </p:txBody>
      </p:sp>
      <p:sp>
        <p:nvSpPr>
          <p:cNvPr id="47107" name="Rectangle 1">
            <a:extLst>
              <a:ext uri="{FF2B5EF4-FFF2-40B4-BE49-F238E27FC236}">
                <a16:creationId xmlns:a16="http://schemas.microsoft.com/office/drawing/2014/main" id="{A1477AB1-9C56-7951-16AC-FD6C51E17BD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Rectangle 2">
            <a:extLst>
              <a:ext uri="{FF2B5EF4-FFF2-40B4-BE49-F238E27FC236}">
                <a16:creationId xmlns:a16="http://schemas.microsoft.com/office/drawing/2014/main" id="{50397D07-482A-FFA4-0C19-E1F407C5F7B3}"/>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2">
            <a:extLst>
              <a:ext uri="{FF2B5EF4-FFF2-40B4-BE49-F238E27FC236}">
                <a16:creationId xmlns:a16="http://schemas.microsoft.com/office/drawing/2014/main" id="{E0968BC5-D9A1-E334-48F5-B3AB1B3A48F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0E28FB2D-07DD-3840-8F36-FAD7C2A5C113}" type="slidenum">
              <a:rPr lang="en-GB" altLang="en-US">
                <a:solidFill>
                  <a:srgbClr val="000000"/>
                </a:solidFill>
                <a:latin typeface="Times New Roman" panose="02020603050405020304" pitchFamily="18" charset="0"/>
              </a:rPr>
              <a:pPr eaLnBrk="1"/>
              <a:t>16</a:t>
            </a:fld>
            <a:endParaRPr lang="en-GB" altLang="en-US">
              <a:solidFill>
                <a:srgbClr val="000000"/>
              </a:solidFill>
              <a:latin typeface="Times New Roman" panose="02020603050405020304" pitchFamily="18" charset="0"/>
            </a:endParaRPr>
          </a:p>
        </p:txBody>
      </p:sp>
      <p:sp>
        <p:nvSpPr>
          <p:cNvPr id="48131" name="Rectangle 1">
            <a:extLst>
              <a:ext uri="{FF2B5EF4-FFF2-40B4-BE49-F238E27FC236}">
                <a16:creationId xmlns:a16="http://schemas.microsoft.com/office/drawing/2014/main" id="{00981900-6748-F2C0-6161-0EBFC14CBE28}"/>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2" name="Rectangle 2">
            <a:extLst>
              <a:ext uri="{FF2B5EF4-FFF2-40B4-BE49-F238E27FC236}">
                <a16:creationId xmlns:a16="http://schemas.microsoft.com/office/drawing/2014/main" id="{0AAE6AD9-3410-AC7A-3F28-5AC28CE2159E}"/>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World War One was marked by new types of weapons including tanks, airships, and powerful artillery and machine guns.</a:t>
            </a:r>
            <a:endParaRPr lang="en-GB" altLang="en-US"/>
          </a:p>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12">
            <a:extLst>
              <a:ext uri="{FF2B5EF4-FFF2-40B4-BE49-F238E27FC236}">
                <a16:creationId xmlns:a16="http://schemas.microsoft.com/office/drawing/2014/main" id="{4945482E-35EC-5E1D-C621-7852E0E8298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B037DFBF-1CD9-4046-AE9D-69646F17AB5B}" type="slidenum">
              <a:rPr lang="en-GB" altLang="en-US">
                <a:solidFill>
                  <a:srgbClr val="000000"/>
                </a:solidFill>
                <a:latin typeface="Times New Roman" panose="02020603050405020304" pitchFamily="18" charset="0"/>
              </a:rPr>
              <a:pPr eaLnBrk="1"/>
              <a:t>17</a:t>
            </a:fld>
            <a:endParaRPr lang="en-GB" altLang="en-US">
              <a:solidFill>
                <a:srgbClr val="000000"/>
              </a:solidFill>
              <a:latin typeface="Times New Roman" panose="02020603050405020304" pitchFamily="18" charset="0"/>
            </a:endParaRPr>
          </a:p>
        </p:txBody>
      </p:sp>
      <p:sp>
        <p:nvSpPr>
          <p:cNvPr id="49155" name="Rectangle 1">
            <a:extLst>
              <a:ext uri="{FF2B5EF4-FFF2-40B4-BE49-F238E27FC236}">
                <a16:creationId xmlns:a16="http://schemas.microsoft.com/office/drawing/2014/main" id="{F5D9A27A-0EB8-CDD7-7E18-243E9DC11612}"/>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6" name="Rectangle 2">
            <a:extLst>
              <a:ext uri="{FF2B5EF4-FFF2-40B4-BE49-F238E27FC236}">
                <a16:creationId xmlns:a16="http://schemas.microsoft.com/office/drawing/2014/main" id="{6466EF0C-868E-5110-A838-FBC1FB608871}"/>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Both sides made ‘trenches’  – networks of ditches, holes and tunnels dug in the ground and supported by sand-bags to protect themselves from enemy shots. They were laced with barbed wire and machine-gun emplacements. </a:t>
            </a:r>
            <a:endParaRPr lang="en-GB" altLang="en-US"/>
          </a:p>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2">
            <a:extLst>
              <a:ext uri="{FF2B5EF4-FFF2-40B4-BE49-F238E27FC236}">
                <a16:creationId xmlns:a16="http://schemas.microsoft.com/office/drawing/2014/main" id="{94192E85-E292-A3A2-0C5F-6B5109CAE18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21833AF5-5923-B744-9A6D-6DABFE09BE47}" type="slidenum">
              <a:rPr lang="en-GB" altLang="en-US">
                <a:solidFill>
                  <a:srgbClr val="000000"/>
                </a:solidFill>
                <a:latin typeface="Times New Roman" panose="02020603050405020304" pitchFamily="18" charset="0"/>
              </a:rPr>
              <a:pPr eaLnBrk="1"/>
              <a:t>18</a:t>
            </a:fld>
            <a:endParaRPr lang="en-GB" altLang="en-US">
              <a:solidFill>
                <a:srgbClr val="000000"/>
              </a:solidFill>
              <a:latin typeface="Times New Roman" panose="02020603050405020304" pitchFamily="18" charset="0"/>
            </a:endParaRPr>
          </a:p>
        </p:txBody>
      </p:sp>
      <p:sp>
        <p:nvSpPr>
          <p:cNvPr id="50179" name="Rectangle 1">
            <a:extLst>
              <a:ext uri="{FF2B5EF4-FFF2-40B4-BE49-F238E27FC236}">
                <a16:creationId xmlns:a16="http://schemas.microsoft.com/office/drawing/2014/main" id="{D0D43E67-AC0A-F029-A785-923BF36ED221}"/>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80" name="Rectangle 2">
            <a:extLst>
              <a:ext uri="{FF2B5EF4-FFF2-40B4-BE49-F238E27FC236}">
                <a16:creationId xmlns:a16="http://schemas.microsoft.com/office/drawing/2014/main" id="{1088C63F-5789-B250-3587-BC57DB5B9B73}"/>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The British and German front-line trenches were usually between 50 and 250 metres apart, with the space between them known as ‘no-man’s land.’ </a:t>
            </a:r>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2">
            <a:extLst>
              <a:ext uri="{FF2B5EF4-FFF2-40B4-BE49-F238E27FC236}">
                <a16:creationId xmlns:a16="http://schemas.microsoft.com/office/drawing/2014/main" id="{767AC229-4919-6E8F-A6FC-5E23B8B7C8F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FBEA9C34-0FCA-C149-9DFC-2A53235066B0}" type="slidenum">
              <a:rPr lang="en-GB" altLang="en-US">
                <a:solidFill>
                  <a:srgbClr val="000000"/>
                </a:solidFill>
                <a:latin typeface="Times New Roman" panose="02020603050405020304" pitchFamily="18" charset="0"/>
              </a:rPr>
              <a:pPr eaLnBrk="1"/>
              <a:t>19</a:t>
            </a:fld>
            <a:endParaRPr lang="en-GB" altLang="en-US">
              <a:solidFill>
                <a:srgbClr val="000000"/>
              </a:solidFill>
              <a:latin typeface="Times New Roman" panose="02020603050405020304" pitchFamily="18" charset="0"/>
            </a:endParaRPr>
          </a:p>
        </p:txBody>
      </p:sp>
      <p:sp>
        <p:nvSpPr>
          <p:cNvPr id="51203" name="Rectangle 1">
            <a:extLst>
              <a:ext uri="{FF2B5EF4-FFF2-40B4-BE49-F238E27FC236}">
                <a16:creationId xmlns:a16="http://schemas.microsoft.com/office/drawing/2014/main" id="{E2B775AE-E8C4-2745-AD5C-8D35522FB061}"/>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4" name="Rectangle 2">
            <a:extLst>
              <a:ext uri="{FF2B5EF4-FFF2-40B4-BE49-F238E27FC236}">
                <a16:creationId xmlns:a16="http://schemas.microsoft.com/office/drawing/2014/main" id="{EFE86387-F177-A9AA-B90F-4C46D8F5A006}"/>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When told to attack the enemy trenches, hundreds of men would charge across no-man’s land, running into a ‘storm of steel’ of bullets and artillery shells. Later in the war, poison gas was used. If they reached the enemy and somehow got through the barbed wire, they would fight at close-quarters in the muddy trenches. </a:t>
            </a:r>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2">
            <a:extLst>
              <a:ext uri="{FF2B5EF4-FFF2-40B4-BE49-F238E27FC236}">
                <a16:creationId xmlns:a16="http://schemas.microsoft.com/office/drawing/2014/main" id="{629F091A-5D9E-62DF-3985-56E82E4B214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3EF28109-0173-C144-BFC7-429C114BB489}" type="slidenum">
              <a:rPr lang="en-GB" altLang="en-US">
                <a:solidFill>
                  <a:srgbClr val="000000"/>
                </a:solidFill>
                <a:latin typeface="Times New Roman" panose="02020603050405020304" pitchFamily="18" charset="0"/>
              </a:rPr>
              <a:pPr eaLnBrk="1"/>
              <a:t>2</a:t>
            </a:fld>
            <a:endParaRPr lang="en-GB" altLang="en-US">
              <a:solidFill>
                <a:srgbClr val="000000"/>
              </a:solidFill>
              <a:latin typeface="Times New Roman" panose="02020603050405020304" pitchFamily="18" charset="0"/>
            </a:endParaRPr>
          </a:p>
        </p:txBody>
      </p:sp>
      <p:sp>
        <p:nvSpPr>
          <p:cNvPr id="33795" name="Rectangle 1">
            <a:extLst>
              <a:ext uri="{FF2B5EF4-FFF2-40B4-BE49-F238E27FC236}">
                <a16:creationId xmlns:a16="http://schemas.microsoft.com/office/drawing/2014/main" id="{48CF8B75-939B-A45B-29FD-BC9756DA8829}"/>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Rectangle 2">
            <a:extLst>
              <a:ext uri="{FF2B5EF4-FFF2-40B4-BE49-F238E27FC236}">
                <a16:creationId xmlns:a16="http://schemas.microsoft.com/office/drawing/2014/main" id="{03B68C2C-05FE-A7CE-35A9-918662DF57F9}"/>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2">
            <a:extLst>
              <a:ext uri="{FF2B5EF4-FFF2-40B4-BE49-F238E27FC236}">
                <a16:creationId xmlns:a16="http://schemas.microsoft.com/office/drawing/2014/main" id="{A9D06C48-59D8-D700-E32C-754E152453F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835FF1C6-576A-E849-9C20-322F8B22EA5F}" type="slidenum">
              <a:rPr lang="en-GB" altLang="en-US">
                <a:solidFill>
                  <a:srgbClr val="000000"/>
                </a:solidFill>
                <a:latin typeface="Times New Roman" panose="02020603050405020304" pitchFamily="18" charset="0"/>
              </a:rPr>
              <a:pPr eaLnBrk="1"/>
              <a:t>20</a:t>
            </a:fld>
            <a:endParaRPr lang="en-GB" altLang="en-US">
              <a:solidFill>
                <a:srgbClr val="000000"/>
              </a:solidFill>
              <a:latin typeface="Times New Roman" panose="02020603050405020304" pitchFamily="18" charset="0"/>
            </a:endParaRPr>
          </a:p>
        </p:txBody>
      </p:sp>
      <p:sp>
        <p:nvSpPr>
          <p:cNvPr id="52227" name="Rectangle 1">
            <a:extLst>
              <a:ext uri="{FF2B5EF4-FFF2-40B4-BE49-F238E27FC236}">
                <a16:creationId xmlns:a16="http://schemas.microsoft.com/office/drawing/2014/main" id="{B4602514-AF8A-F5AC-3DA6-BEE9D900F12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8" name="Rectangle 2">
            <a:extLst>
              <a:ext uri="{FF2B5EF4-FFF2-40B4-BE49-F238E27FC236}">
                <a16:creationId xmlns:a16="http://schemas.microsoft.com/office/drawing/2014/main" id="{95D6C126-F51F-FBDA-EBAC-7A5A3A33F18F}"/>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Men who went ‘over the top’ were very vulnerable to these new types of weapon. On July 1st 1916, at the start of the Battle of the Somme, nearly 20,000 British soldiers were killed in one day alone.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2">
            <a:extLst>
              <a:ext uri="{FF2B5EF4-FFF2-40B4-BE49-F238E27FC236}">
                <a16:creationId xmlns:a16="http://schemas.microsoft.com/office/drawing/2014/main" id="{F7EAC660-FE1F-1551-9CBE-D5DC793825E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06DB37E5-8AF6-3841-A47C-88FC8DAF9438}" type="slidenum">
              <a:rPr lang="en-GB" altLang="en-US">
                <a:solidFill>
                  <a:srgbClr val="000000"/>
                </a:solidFill>
                <a:latin typeface="Times New Roman" panose="02020603050405020304" pitchFamily="18" charset="0"/>
              </a:rPr>
              <a:pPr eaLnBrk="1"/>
              <a:t>21</a:t>
            </a:fld>
            <a:endParaRPr lang="en-GB" altLang="en-US">
              <a:solidFill>
                <a:srgbClr val="000000"/>
              </a:solidFill>
              <a:latin typeface="Times New Roman" panose="02020603050405020304" pitchFamily="18" charset="0"/>
            </a:endParaRPr>
          </a:p>
        </p:txBody>
      </p:sp>
      <p:sp>
        <p:nvSpPr>
          <p:cNvPr id="53251" name="Rectangle 1">
            <a:extLst>
              <a:ext uri="{FF2B5EF4-FFF2-40B4-BE49-F238E27FC236}">
                <a16:creationId xmlns:a16="http://schemas.microsoft.com/office/drawing/2014/main" id="{F670069E-32B1-5674-7191-C65248289E1F}"/>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2" name="Rectangle 2">
            <a:extLst>
              <a:ext uri="{FF2B5EF4-FFF2-40B4-BE49-F238E27FC236}">
                <a16:creationId xmlns:a16="http://schemas.microsoft.com/office/drawing/2014/main" id="{F7FFCBEA-D35C-238B-7BB3-B79D1DD12FB7}"/>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Trenches became infested with lice, beetles, diseases, and hordes of rats gorging on dead bodies Trenches often stank of excrement and rotting corpses. Many wounded men were sucked into the deep mud and drowned. This slide shows German trenches excavated in 2012 by archaeologists. The bodies of 21 soldiers were found. They had been buried underground when the tunnel they were sheltering in had collapsed under shelling.</a:t>
            </a:r>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4C2F61A-5DA2-316F-F850-BA8CB8753154}"/>
              </a:ext>
            </a:extLst>
          </p:cNvPr>
          <p:cNvSpPr>
            <a:spLocks noGrp="1" noRot="1" noChangeAspect="1" noTextEdit="1"/>
          </p:cNvSpPr>
          <p:nvPr>
            <p:ph type="sldImg"/>
          </p:nvPr>
        </p:nvSpPr>
        <p:spPr>
          <a:xfrm>
            <a:off x="1108075" y="812800"/>
            <a:ext cx="5330825" cy="3997325"/>
          </a:xfrm>
        </p:spPr>
      </p:sp>
      <p:sp>
        <p:nvSpPr>
          <p:cNvPr id="54275" name="Notes Placeholder 2">
            <a:extLst>
              <a:ext uri="{FF2B5EF4-FFF2-40B4-BE49-F238E27FC236}">
                <a16:creationId xmlns:a16="http://schemas.microsoft.com/office/drawing/2014/main" id="{C0E01AD7-43CF-C326-BE31-F470F6C55596}"/>
              </a:ext>
            </a:extLst>
          </p:cNvPr>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r>
              <a:rPr lang="en-GB" altLang="en-US" i="1">
                <a:solidFill>
                  <a:schemeClr val="tx1"/>
                </a:solidFill>
              </a:rPr>
              <a:t>When they joined the army, many men believed that the war would be over by the first Christmas. Instead, by then thousands of people had been killed and there was no sign of an end.  The war continued until 1918 by which time some 10 million soldiers across all countries had died. More British soldiers were killed in this war than in any other in our history, including World War Two. Sometimes men from the same village, factory, or sports club would join the army together and be allowed to serve together. These so-called ‘pals battalions’ often suffered heavy losses. This slide is a picture of the Bermuda Volunteer Rifles, a British army corps which between 1914 and 1915 lost 75% - three quarters – of its men.</a:t>
            </a:r>
            <a:endParaRPr lang="en-GB" altLang="en-US" i="1"/>
          </a:p>
        </p:txBody>
      </p:sp>
      <p:sp>
        <p:nvSpPr>
          <p:cNvPr id="54276" name="Slide Number Placeholder 3">
            <a:extLst>
              <a:ext uri="{FF2B5EF4-FFF2-40B4-BE49-F238E27FC236}">
                <a16:creationId xmlns:a16="http://schemas.microsoft.com/office/drawing/2014/main" id="{425F5F0F-19E8-599D-E954-329277C4283F}"/>
              </a:ext>
            </a:extLst>
          </p:cNvPr>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FB4439B-1452-F845-9ED6-F108CA461C0C}" type="slidenum">
              <a:rPr lang="en-GB" altLang="en-US">
                <a:solidFill>
                  <a:srgbClr val="000000"/>
                </a:solidFill>
                <a:latin typeface="Times New Roman" panose="02020603050405020304" pitchFamily="18" charset="0"/>
              </a:rPr>
              <a:pPr eaLnBrk="1"/>
              <a:t>22</a:t>
            </a:fld>
            <a:endParaRPr lang="en-GB" altLang="en-US">
              <a:solidFill>
                <a:srgbClr val="000000"/>
              </a:solidFill>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2">
            <a:extLst>
              <a:ext uri="{FF2B5EF4-FFF2-40B4-BE49-F238E27FC236}">
                <a16:creationId xmlns:a16="http://schemas.microsoft.com/office/drawing/2014/main" id="{79B44760-D3B8-BD03-F0F7-C17154648FC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F4E6DBAF-4F94-9F45-8AA3-795D42CD537C}" type="slidenum">
              <a:rPr lang="en-GB" altLang="en-US">
                <a:solidFill>
                  <a:srgbClr val="000000"/>
                </a:solidFill>
                <a:latin typeface="Times New Roman" panose="02020603050405020304" pitchFamily="18" charset="0"/>
              </a:rPr>
              <a:pPr eaLnBrk="1"/>
              <a:t>23</a:t>
            </a:fld>
            <a:endParaRPr lang="en-GB" altLang="en-US">
              <a:solidFill>
                <a:srgbClr val="000000"/>
              </a:solidFill>
              <a:latin typeface="Times New Roman" panose="02020603050405020304" pitchFamily="18" charset="0"/>
            </a:endParaRPr>
          </a:p>
        </p:txBody>
      </p:sp>
      <p:sp>
        <p:nvSpPr>
          <p:cNvPr id="55299" name="Rectangle 1">
            <a:extLst>
              <a:ext uri="{FF2B5EF4-FFF2-40B4-BE49-F238E27FC236}">
                <a16:creationId xmlns:a16="http://schemas.microsoft.com/office/drawing/2014/main" id="{7049F4B5-FFAC-76CF-4CAE-D59C8C98DAD6}"/>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300" name="Rectangle 2">
            <a:extLst>
              <a:ext uri="{FF2B5EF4-FFF2-40B4-BE49-F238E27FC236}">
                <a16:creationId xmlns:a16="http://schemas.microsoft.com/office/drawing/2014/main" id="{D25BA03B-6D67-F352-B1AB-6A076EA5978A}"/>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At Christmas 1914, just a few months after the war began, something unusual happened. It is known as the Christmas Truce, when thousands of soldiers on both sides stopped fighting. You are now going to see some actual photographs of German and British soldiers fraternising, a newspaper headline from the time, and some artists’ impressions.</a:t>
            </a:r>
            <a:endParaRPr lang="en-GB" altLang="en-US"/>
          </a:p>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12">
            <a:extLst>
              <a:ext uri="{FF2B5EF4-FFF2-40B4-BE49-F238E27FC236}">
                <a16:creationId xmlns:a16="http://schemas.microsoft.com/office/drawing/2014/main" id="{6D507814-7D41-AA1C-DF29-73366F2D59A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E50191F3-6117-C546-84C9-D686544DB1D5}" type="slidenum">
              <a:rPr lang="en-GB" altLang="en-US">
                <a:solidFill>
                  <a:srgbClr val="000000"/>
                </a:solidFill>
                <a:latin typeface="Times New Roman" panose="02020603050405020304" pitchFamily="18" charset="0"/>
              </a:rPr>
              <a:pPr eaLnBrk="1"/>
              <a:t>24</a:t>
            </a:fld>
            <a:endParaRPr lang="en-GB" altLang="en-US">
              <a:solidFill>
                <a:srgbClr val="000000"/>
              </a:solidFill>
              <a:latin typeface="Times New Roman" panose="02020603050405020304" pitchFamily="18" charset="0"/>
            </a:endParaRPr>
          </a:p>
        </p:txBody>
      </p:sp>
      <p:sp>
        <p:nvSpPr>
          <p:cNvPr id="56323" name="Rectangle 1">
            <a:extLst>
              <a:ext uri="{FF2B5EF4-FFF2-40B4-BE49-F238E27FC236}">
                <a16:creationId xmlns:a16="http://schemas.microsoft.com/office/drawing/2014/main" id="{DA5029FA-FE48-8E5D-B2A4-58C031F51F65}"/>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4" name="Rectangle 2">
            <a:extLst>
              <a:ext uri="{FF2B5EF4-FFF2-40B4-BE49-F238E27FC236}">
                <a16:creationId xmlns:a16="http://schemas.microsoft.com/office/drawing/2014/main" id="{AC13A8BE-AECA-8399-B267-D9AC0A516BCC}"/>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Slide 24: The British and German trenches were often so close that enemy soldiers could see each other and hear each other shout messages across. Therefore in some places soldiers had agreed not to fight. But on a frosty Christmas Eve 1914, when soldiers were thinking of family at home, something amazing happened. It is described by a soldier from Gateshead, writing a letter on Christmas Day to a friend in Low Fell:</a:t>
            </a:r>
          </a:p>
          <a:p>
            <a:r>
              <a:rPr lang="en-GB" altLang="en-US">
                <a:solidFill>
                  <a:schemeClr val="tx1"/>
                </a:solidFill>
              </a:rPr>
              <a:t> </a:t>
            </a:r>
          </a:p>
          <a:p>
            <a:r>
              <a:rPr lang="en-GB" altLang="en-US">
                <a:solidFill>
                  <a:schemeClr val="tx1"/>
                </a:solidFill>
              </a:rPr>
              <a:t>“Last night the Germans lit up their trenches and started calling across merry Christmas. We responded in the same way and then we started singing songs to one another, carols etc. All shooting had stopped. We walked about the tops of the trenches and called out to one another. Then some of our chaps walked out and met some of the Germans half way, wishing each other a merry Christmas, shook hands and said they would not fight today.”  </a:t>
            </a:r>
          </a:p>
          <a:p>
            <a:pPr eaLnBrk="1" hangingPunct="1">
              <a:spcBef>
                <a:spcPct val="0"/>
              </a:spcBef>
              <a:buClrTx/>
              <a:buSzTx/>
              <a:buFontTx/>
              <a:buNone/>
            </a:pPr>
            <a:endParaRPr lang="en-GB" altLang="en-US">
              <a:solidFill>
                <a:schemeClr val="tx1"/>
              </a:solidFill>
            </a:endParaRPr>
          </a:p>
          <a:p>
            <a:pPr eaLnBrk="1" hangingPunct="1">
              <a:spcBef>
                <a:spcPct val="0"/>
              </a:spcBef>
              <a:buClrTx/>
              <a:buSzTx/>
              <a:buFontTx/>
              <a:buNone/>
            </a:pPr>
            <a:r>
              <a:rPr lang="en-GB" altLang="en-US">
                <a:solidFill>
                  <a:schemeClr val="tx1"/>
                </a:solidFill>
              </a:rPr>
              <a:t>Artist’s impression </a:t>
            </a:r>
            <a:r>
              <a:rPr lang="en-GB" altLang="en-US" i="1">
                <a:solidFill>
                  <a:schemeClr val="tx1"/>
                </a:solidFill>
              </a:rPr>
              <a:t>London Illustrated News,</a:t>
            </a:r>
            <a:r>
              <a:rPr lang="en-GB" altLang="en-US">
                <a:solidFill>
                  <a:schemeClr val="tx1"/>
                </a:solidFill>
              </a:rPr>
              <a:t> 9 January 1915.</a:t>
            </a:r>
            <a:endParaRPr lang="en-GB" altLang="en-US"/>
          </a:p>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2">
            <a:extLst>
              <a:ext uri="{FF2B5EF4-FFF2-40B4-BE49-F238E27FC236}">
                <a16:creationId xmlns:a16="http://schemas.microsoft.com/office/drawing/2014/main" id="{B4212247-74FA-39F5-7F8C-F45B6008760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43EE319-072D-6149-BAD7-EFAA0CB2AB6A}" type="slidenum">
              <a:rPr lang="en-GB" altLang="en-US">
                <a:solidFill>
                  <a:srgbClr val="000000"/>
                </a:solidFill>
                <a:latin typeface="Times New Roman" panose="02020603050405020304" pitchFamily="18" charset="0"/>
              </a:rPr>
              <a:pPr eaLnBrk="1"/>
              <a:t>25</a:t>
            </a:fld>
            <a:endParaRPr lang="en-GB" altLang="en-US">
              <a:solidFill>
                <a:srgbClr val="000000"/>
              </a:solidFill>
              <a:latin typeface="Times New Roman" panose="02020603050405020304" pitchFamily="18" charset="0"/>
            </a:endParaRPr>
          </a:p>
        </p:txBody>
      </p:sp>
      <p:sp>
        <p:nvSpPr>
          <p:cNvPr id="57347" name="Rectangle 1">
            <a:extLst>
              <a:ext uri="{FF2B5EF4-FFF2-40B4-BE49-F238E27FC236}">
                <a16:creationId xmlns:a16="http://schemas.microsoft.com/office/drawing/2014/main" id="{44C75E60-B6EC-3867-6233-5CBB06FB714D}"/>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8" name="Rectangle 2">
            <a:extLst>
              <a:ext uri="{FF2B5EF4-FFF2-40B4-BE49-F238E27FC236}">
                <a16:creationId xmlns:a16="http://schemas.microsoft.com/office/drawing/2014/main" id="{84935D34-69D9-7427-9BE4-BB3C49EBBEFF}"/>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This slide shows men of the German 134th Saxon Regiment and the British Royal Warwickshire Regiment in No Man's Land, on the Western Front.  Soldiers met, gave each other presents, and shared food and drink. Before the war many Germans had worked in Britain as butchers and hairdressers, and there are accounts of Germans giving British soldiers haircuts in no-man’s land!</a:t>
            </a:r>
          </a:p>
          <a:p>
            <a:r>
              <a:rPr lang="en-GB" altLang="en-US" b="1" i="1">
                <a:solidFill>
                  <a:schemeClr val="tx1"/>
                </a:solidFill>
              </a:rPr>
              <a:t> </a:t>
            </a:r>
            <a:endParaRPr lang="en-GB" altLang="en-US">
              <a:solidFill>
                <a:schemeClr val="tx1"/>
              </a:solidFill>
            </a:endParaRPr>
          </a:p>
          <a:p>
            <a:r>
              <a:rPr lang="en-GB" altLang="en-US" i="1">
                <a:solidFill>
                  <a:schemeClr val="tx1"/>
                </a:solidFill>
              </a:rPr>
              <a:t>In greater depth: “After the 19th December attack, we were back in the same trenches when Christmas Day came along. It was a terrible winter, everything was covered in snow, everything was white. The devastated landscape looked terrible in its true colours -clay and mud and broken brick- but when it was covered in snow it was beautiful. Then we heard the Germans singing 'Silent night, Holy night', and they put up a notice saying 'Merry Christmas', and so we put one up too.</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While they were singing our boys said, 'Let's join in,' so we joined in and when we started singing, they stopped. And when we stopped, they started again. So we were easing the way. Then one German took a chance and jumped up on top of the trench and shouted out, 'Happy Christmas, Tommy!' So of course our boys said, 'If he can do it, we can do it,' and we all jumped up. A sergeant-major shouted 'Get down!' But we said, 'Shut up Sergeant, it's Christmas time!' And we all went forward to the barbed wire.</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We could barely reach through the wire, because the barbed wire was not just one fence, it was two or three fences together, with a wire in between. And so we just shook hands and I had the experience of talking to one German who said to me, 'Do you know where the Essex Road in London is?' I replied, 'Yes, my uncles had a shoe repairing shop there.' He said, 'That's funny. There's a barber shop on the other side where I used to work.'</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They could all speak very good English because before the war, Britain was invaded by Germans. Every pork butcher was German, every barber's shop was German, and they were all over here getting the low-down on the country. It's ironic when you think about it, that he must have shaved my uncle at times and yet my bullet might have found him and his bullet might have found me.</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Private Frank Sumter, London Rifle Brigade.”</a:t>
            </a:r>
            <a:endParaRPr lang="en-GB" altLang="en-US">
              <a:solidFill>
                <a:schemeClr val="tx1"/>
              </a:solidFill>
            </a:endParaRPr>
          </a:p>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2">
            <a:extLst>
              <a:ext uri="{FF2B5EF4-FFF2-40B4-BE49-F238E27FC236}">
                <a16:creationId xmlns:a16="http://schemas.microsoft.com/office/drawing/2014/main" id="{934FF030-D01B-0F0E-71FF-38FC43CFCE8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7EEDC3FC-AB11-FE43-B57C-A494E32DA104}" type="slidenum">
              <a:rPr lang="en-GB" altLang="en-US">
                <a:solidFill>
                  <a:srgbClr val="000000"/>
                </a:solidFill>
                <a:latin typeface="Times New Roman" panose="02020603050405020304" pitchFamily="18" charset="0"/>
              </a:rPr>
              <a:pPr eaLnBrk="1"/>
              <a:t>26</a:t>
            </a:fld>
            <a:endParaRPr lang="en-GB" altLang="en-US">
              <a:solidFill>
                <a:srgbClr val="000000"/>
              </a:solidFill>
              <a:latin typeface="Times New Roman" panose="02020603050405020304" pitchFamily="18" charset="0"/>
            </a:endParaRPr>
          </a:p>
        </p:txBody>
      </p:sp>
      <p:sp>
        <p:nvSpPr>
          <p:cNvPr id="58371" name="Rectangle 1">
            <a:extLst>
              <a:ext uri="{FF2B5EF4-FFF2-40B4-BE49-F238E27FC236}">
                <a16:creationId xmlns:a16="http://schemas.microsoft.com/office/drawing/2014/main" id="{BD6E6B8B-9244-C1EB-0A61-3C0F5616FCBF}"/>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2" name="Rectangle 2">
            <a:extLst>
              <a:ext uri="{FF2B5EF4-FFF2-40B4-BE49-F238E27FC236}">
                <a16:creationId xmlns:a16="http://schemas.microsoft.com/office/drawing/2014/main" id="{E2008476-0D4C-A532-8477-98A9BC79B0DE}"/>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Over the previous months no-man’s land had become scattered with the decaying corpses that it was unsafe to recover. Men used the truces to bury their friends, and also to mark Christmas as a joint religious festival with prayers, carols and Bible readings in both languages. </a:t>
            </a:r>
          </a:p>
          <a:p>
            <a:endParaRPr lang="en-GB" altLang="en-US" i="1">
              <a:solidFill>
                <a:schemeClr val="tx1"/>
              </a:solidFill>
            </a:endParaRPr>
          </a:p>
          <a:p>
            <a:r>
              <a:rPr lang="en-GB" altLang="en-US" i="1">
                <a:solidFill>
                  <a:schemeClr val="tx1"/>
                </a:solidFill>
              </a:rPr>
              <a:t>In greater depth: 19 year-old Arthur Pelham-Burn, a lieutenant in the 6</a:t>
            </a:r>
            <a:r>
              <a:rPr lang="en-GB" altLang="en-US" i="1" baseline="30000">
                <a:solidFill>
                  <a:schemeClr val="tx1"/>
                </a:solidFill>
              </a:rPr>
              <a:t>th</a:t>
            </a:r>
            <a:r>
              <a:rPr lang="en-GB" altLang="en-US" i="1">
                <a:solidFill>
                  <a:schemeClr val="tx1"/>
                </a:solidFill>
              </a:rPr>
              <a:t> Gordons who was planning to study to become a church minister after the war, took part in a joint service on Christmas Eve, and wrote home that: </a:t>
            </a:r>
            <a:endParaRPr lang="en-GB" altLang="en-US">
              <a:solidFill>
                <a:schemeClr val="tx1"/>
              </a:solidFill>
            </a:endParaRPr>
          </a:p>
          <a:p>
            <a:endParaRPr lang="en-GB" altLang="en-US" i="1">
              <a:solidFill>
                <a:schemeClr val="tx1"/>
              </a:solidFill>
            </a:endParaRPr>
          </a:p>
          <a:p>
            <a:r>
              <a:rPr lang="en-GB" altLang="en-US" i="1">
                <a:solidFill>
                  <a:schemeClr val="tx1"/>
                </a:solidFill>
              </a:rPr>
              <a:t>The mass burial of the dead was ‘awful, too awful to describe so I won’t attempt it,’ but the joint burial service was ‘most wonderful. Chaplain Adams arranged the prayers and the twenty-third psalm etc and an interpreter wrote them out in German. They were read first by our Padre and then in German by a boy who was studying for the ministry. It was an extraordinary and most wonderful sight. The Germans formed up on one side, the English on the other, the officers standing in front, every head bared. Yes, I think it was a sight one will never see again. </a:t>
            </a:r>
            <a:endParaRPr lang="en-GB" altLang="en-US">
              <a:solidFill>
                <a:schemeClr val="tx1"/>
              </a:solidFill>
            </a:endParaRPr>
          </a:p>
          <a:p>
            <a:endParaRPr lang="en-GB" altLang="en-US"/>
          </a:p>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2">
            <a:extLst>
              <a:ext uri="{FF2B5EF4-FFF2-40B4-BE49-F238E27FC236}">
                <a16:creationId xmlns:a16="http://schemas.microsoft.com/office/drawing/2014/main" id="{44C5E94F-FA9F-A664-4C6E-3188D96CF25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F9AB1BB4-2B7D-AF42-9B54-A3E4923E86B7}" type="slidenum">
              <a:rPr lang="en-GB" altLang="en-US">
                <a:solidFill>
                  <a:srgbClr val="000000"/>
                </a:solidFill>
                <a:latin typeface="Times New Roman" panose="02020603050405020304" pitchFamily="18" charset="0"/>
              </a:rPr>
              <a:pPr eaLnBrk="1"/>
              <a:t>27</a:t>
            </a:fld>
            <a:endParaRPr lang="en-GB" altLang="en-US">
              <a:solidFill>
                <a:srgbClr val="000000"/>
              </a:solidFill>
              <a:latin typeface="Times New Roman" panose="02020603050405020304" pitchFamily="18" charset="0"/>
            </a:endParaRPr>
          </a:p>
        </p:txBody>
      </p:sp>
      <p:sp>
        <p:nvSpPr>
          <p:cNvPr id="59395" name="Rectangle 1">
            <a:extLst>
              <a:ext uri="{FF2B5EF4-FFF2-40B4-BE49-F238E27FC236}">
                <a16:creationId xmlns:a16="http://schemas.microsoft.com/office/drawing/2014/main" id="{1747CAC1-FDF3-D5A6-1B18-426F6ECF4EB8}"/>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6" name="Rectangle 2">
            <a:extLst>
              <a:ext uri="{FF2B5EF4-FFF2-40B4-BE49-F238E27FC236}">
                <a16:creationId xmlns:a16="http://schemas.microsoft.com/office/drawing/2014/main" id="{647C0480-89E1-01DB-DA6B-A7BC618BF4BC}"/>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Some letters written home by British and German soldiers claim that games of football were played in no-man’s land.</a:t>
            </a:r>
          </a:p>
          <a:p>
            <a:endParaRPr lang="en-GB" altLang="en-US" i="1">
              <a:solidFill>
                <a:schemeClr val="tx1"/>
              </a:solidFill>
            </a:endParaRPr>
          </a:p>
          <a:p>
            <a:r>
              <a:rPr lang="en-GB" altLang="en-US" i="1">
                <a:solidFill>
                  <a:schemeClr val="tx1"/>
                </a:solidFill>
              </a:rPr>
              <a:t>In greater depth: </a:t>
            </a:r>
            <a:r>
              <a:rPr lang="en-GB" altLang="en-US">
                <a:solidFill>
                  <a:schemeClr val="tx1"/>
                </a:solidFill>
              </a:rPr>
              <a:t>Thus Company-Sergeant Major Frank Naden wrote that after making friends: </a:t>
            </a:r>
          </a:p>
          <a:p>
            <a:endParaRPr lang="en-GB" altLang="en-US">
              <a:solidFill>
                <a:schemeClr val="tx1"/>
              </a:solidFill>
            </a:endParaRPr>
          </a:p>
          <a:p>
            <a:r>
              <a:rPr lang="en-GB" altLang="en-US">
                <a:solidFill>
                  <a:schemeClr val="tx1"/>
                </a:solidFill>
              </a:rPr>
              <a:t>“The Scotsmen started the bagpipes and we had a rare old jollification, which included football in which the Germans took part. The Germans expressed themselves as being tired of the war and wished it was over.”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2">
            <a:extLst>
              <a:ext uri="{FF2B5EF4-FFF2-40B4-BE49-F238E27FC236}">
                <a16:creationId xmlns:a16="http://schemas.microsoft.com/office/drawing/2014/main" id="{BD8C4C46-4996-9444-1D34-FF08BE21A61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63E642E-FF12-0847-B678-B484719A6E1D}" type="slidenum">
              <a:rPr lang="en-GB" altLang="en-US">
                <a:solidFill>
                  <a:srgbClr val="000000"/>
                </a:solidFill>
                <a:latin typeface="Times New Roman" panose="02020603050405020304" pitchFamily="18" charset="0"/>
              </a:rPr>
              <a:pPr eaLnBrk="1"/>
              <a:t>28</a:t>
            </a:fld>
            <a:endParaRPr lang="en-GB" altLang="en-US">
              <a:solidFill>
                <a:srgbClr val="000000"/>
              </a:solidFill>
              <a:latin typeface="Times New Roman" panose="02020603050405020304" pitchFamily="18" charset="0"/>
            </a:endParaRPr>
          </a:p>
        </p:txBody>
      </p:sp>
      <p:sp>
        <p:nvSpPr>
          <p:cNvPr id="60419" name="Rectangle 1">
            <a:extLst>
              <a:ext uri="{FF2B5EF4-FFF2-40B4-BE49-F238E27FC236}">
                <a16:creationId xmlns:a16="http://schemas.microsoft.com/office/drawing/2014/main" id="{46227BC4-33EE-CD57-17BC-4237A0BAB2AF}"/>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20" name="Rectangle 2">
            <a:extLst>
              <a:ext uri="{FF2B5EF4-FFF2-40B4-BE49-F238E27FC236}">
                <a16:creationId xmlns:a16="http://schemas.microsoft.com/office/drawing/2014/main" id="{2B951517-6A5C-C414-42EF-81D11F4E60DF}"/>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British and German soldiers took photographs of each other, showed each other pictures of their families, and promised to stay in touch. </a:t>
            </a:r>
            <a:r>
              <a:rPr lang="en-GB" altLang="en-US" i="1">
                <a:solidFill>
                  <a:schemeClr val="tx1"/>
                </a:solidFill>
              </a:rPr>
              <a:t> </a:t>
            </a:r>
            <a:r>
              <a:rPr lang="en-GB" altLang="en-US">
                <a:solidFill>
                  <a:schemeClr val="tx1"/>
                </a:solidFill>
              </a:rPr>
              <a:t>A German solider asked a British solider to post a letter to his girlfriend in Manchester, which he later did. The Gateshead soldier wrote:</a:t>
            </a:r>
          </a:p>
          <a:p>
            <a:r>
              <a:rPr lang="en-GB" altLang="en-US">
                <a:solidFill>
                  <a:schemeClr val="tx1"/>
                </a:solidFill>
              </a:rPr>
              <a:t> </a:t>
            </a:r>
          </a:p>
          <a:p>
            <a:r>
              <a:rPr lang="en-GB" altLang="en-US">
                <a:solidFill>
                  <a:schemeClr val="tx1"/>
                </a:solidFill>
              </a:rPr>
              <a:t>“One [German soldier] has given me his address to write to him after the war. They were quite a decent lot of fellows I can tell you. I know this seems an unbelievable story but it is fact. I am sure if it was left to the men there would be no war. “</a:t>
            </a:r>
          </a:p>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2">
            <a:extLst>
              <a:ext uri="{FF2B5EF4-FFF2-40B4-BE49-F238E27FC236}">
                <a16:creationId xmlns:a16="http://schemas.microsoft.com/office/drawing/2014/main" id="{A9902B45-543C-93D9-FBA5-51D6B9A42AD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AF595106-6289-8549-A550-9FF59A77D2F5}" type="slidenum">
              <a:rPr lang="en-GB" altLang="en-US">
                <a:solidFill>
                  <a:srgbClr val="000000"/>
                </a:solidFill>
                <a:latin typeface="Times New Roman" panose="02020603050405020304" pitchFamily="18" charset="0"/>
              </a:rPr>
              <a:pPr eaLnBrk="1"/>
              <a:t>29</a:t>
            </a:fld>
            <a:endParaRPr lang="en-GB" altLang="en-US">
              <a:solidFill>
                <a:srgbClr val="000000"/>
              </a:solidFill>
              <a:latin typeface="Times New Roman" panose="02020603050405020304" pitchFamily="18" charset="0"/>
            </a:endParaRPr>
          </a:p>
        </p:txBody>
      </p:sp>
      <p:sp>
        <p:nvSpPr>
          <p:cNvPr id="61443" name="Rectangle 1">
            <a:extLst>
              <a:ext uri="{FF2B5EF4-FFF2-40B4-BE49-F238E27FC236}">
                <a16:creationId xmlns:a16="http://schemas.microsoft.com/office/drawing/2014/main" id="{1E957F44-7EEF-1763-7901-D6F6341CE1C0}"/>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4" name="Rectangle 2">
            <a:extLst>
              <a:ext uri="{FF2B5EF4-FFF2-40B4-BE49-F238E27FC236}">
                <a16:creationId xmlns:a16="http://schemas.microsoft.com/office/drawing/2014/main" id="{95971CA3-12DF-5990-C27E-D759343CD408}"/>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However it wasn’t left to the men: the heads of the British and German armies were angry that their men had stopped fighting and ordered them to start again.  Many soldiers on both sides were reluctant to fight again. In some cases they pretended to fight, shooting at the ‘enemy’ when officers came to inspect them but missing on purpose or warning them in advance to keep a down. Some soldiers who didn’t obey orders were punished and new soldiers sent to the trenches to fight.</a:t>
            </a:r>
          </a:p>
          <a:p>
            <a:endParaRPr lang="en-GB" altLang="en-US">
              <a:solidFill>
                <a:schemeClr val="tx1"/>
              </a:solidFill>
            </a:endParaRPr>
          </a:p>
          <a:p>
            <a:r>
              <a:rPr lang="en-GB" altLang="en-US" i="1">
                <a:solidFill>
                  <a:schemeClr val="tx1"/>
                </a:solidFill>
              </a:rPr>
              <a:t>In greater depth:  Frank Naden wrote:</a:t>
            </a:r>
            <a:endParaRPr lang="en-GB" altLang="en-US">
              <a:solidFill>
                <a:schemeClr val="tx1"/>
              </a:solidFill>
            </a:endParaRPr>
          </a:p>
          <a:p>
            <a:r>
              <a:rPr lang="en-GB" altLang="en-US" i="1">
                <a:solidFill>
                  <a:schemeClr val="tx1"/>
                </a:solidFill>
              </a:rPr>
              <a:t>“Next day we got an order that all communication and friendliness with the enemy must stop but we did not fire at all that day, and the Germans did not fire at us."</a:t>
            </a:r>
            <a:endParaRPr lang="en-GB" altLang="en-US">
              <a:solidFill>
                <a:schemeClr val="tx1"/>
              </a:solidFill>
            </a:endParaRPr>
          </a:p>
          <a:p>
            <a:r>
              <a:rPr lang="en-GB" altLang="en-US" i="1">
                <a:solidFill>
                  <a:schemeClr val="tx1"/>
                </a:solidFill>
              </a:rPr>
              <a:t> </a:t>
            </a:r>
            <a:r>
              <a:rPr lang="en-GB" altLang="en-US">
                <a:solidFill>
                  <a:schemeClr val="tx1"/>
                </a:solidFill>
              </a:rPr>
              <a:t>Sergeant George Ashurst, 2nd Battalion, Lancashire Fusiliers, wrote: </a:t>
            </a:r>
          </a:p>
          <a:p>
            <a:r>
              <a:rPr lang="en-GB" altLang="en-US" i="1">
                <a:solidFill>
                  <a:schemeClr val="tx1"/>
                </a:solidFill>
              </a:rPr>
              <a:t>Eventually, we got orders to come back down into the trench, 'Get back in your trenches, every man!' The order came round by word of mouth down each trench. Some people took no damn notice.</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Anyway, the generals behind must have seen it and got a bit suspicious, so they gave orders for a battery of guns behind us to open fire and a machine -gun to open out, and officers to fire their revolvers at the Jerries. That started the war again. We were cursing the generals to hell. You want to get up here in this mud. Never mind you giving orders in your big chateaux and driving about in your big cars. We hated the sight of bloody generals, we always did. We didn't hate them so much before this, but we never liked them after that.</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Then we had newspapers coming here from England accusing us of fraternising with the Germans: parsons accusing us of fraternising with the Germans when there had been an armistice on Christmas Day. I wrote back home and told my family off. I said we could do with that parson and the fellows that are writing in the newspapers here, I said. We want them here in front of us instead of Jerry so we could shoot them down for passing remarks like that while nice and safe in England.  </a:t>
            </a:r>
            <a:endParaRPr lang="en-GB" altLang="en-US">
              <a:solidFill>
                <a:schemeClr val="tx1"/>
              </a:solidFill>
            </a:endParaRPr>
          </a:p>
          <a:p>
            <a:r>
              <a:rPr lang="en-GB" altLang="en-US" i="1">
                <a:solidFill>
                  <a:schemeClr val="tx1"/>
                </a:solidFill>
              </a:rPr>
              <a:t> </a:t>
            </a:r>
            <a:endParaRPr lang="en-GB" altLang="en-US">
              <a:solidFill>
                <a:schemeClr val="tx1"/>
              </a:solidFill>
            </a:endParaRPr>
          </a:p>
          <a:p>
            <a:r>
              <a:rPr lang="en-GB" altLang="en-US" i="1">
                <a:solidFill>
                  <a:schemeClr val="tx1"/>
                </a:solidFill>
              </a:rPr>
              <a:t>A soldier from Jarrow wrote a letter on Boxing Day about stopping fighting to celebrate Christmas with the Germans, but finished by adding:</a:t>
            </a:r>
            <a:endParaRPr lang="en-GB" altLang="en-US">
              <a:solidFill>
                <a:schemeClr val="tx1"/>
              </a:solidFill>
            </a:endParaRPr>
          </a:p>
          <a:p>
            <a:r>
              <a:rPr lang="en-GB" altLang="en-US" i="1">
                <a:solidFill>
                  <a:schemeClr val="tx1"/>
                </a:solidFill>
              </a:rPr>
              <a:t>“Now today it is different. Where we were at peace with them yesterday, we are at war today and the guns are roaring as usual and the rifles are being fired. It is a queer time right enough!”</a:t>
            </a:r>
          </a:p>
          <a:p>
            <a:endParaRPr lang="en-GB" altLang="en-US">
              <a:solidFill>
                <a:schemeClr val="tx1"/>
              </a:solidFill>
            </a:endParaRPr>
          </a:p>
          <a:p>
            <a:r>
              <a:rPr lang="en-GB" altLang="en-US" i="1">
                <a:solidFill>
                  <a:schemeClr val="tx1"/>
                </a:solidFill>
              </a:rPr>
              <a:t>It was certainly strange to be fighting again: and the armies continued fighting until 1918, by which time around 10 million soldiers had died. High command sought to prevent future similar fraternisation by soldiers in future Christmases by issuing orders expressly forbidding it, and order attacks instead. Lance-Corporal George Dyce, who participated in the truces, said of the Germans, </a:t>
            </a:r>
          </a:p>
          <a:p>
            <a:endParaRPr lang="en-GB" altLang="en-US" i="1">
              <a:solidFill>
                <a:schemeClr val="tx1"/>
              </a:solidFill>
            </a:endParaRPr>
          </a:p>
          <a:p>
            <a:r>
              <a:rPr lang="en-GB" altLang="en-US" i="1">
                <a:solidFill>
                  <a:schemeClr val="tx1"/>
                </a:solidFill>
              </a:rPr>
              <a:t>‘They don’t want to fight any more than we do; they are as fed up of this game as we are fit to be. They told us that they would not shoot if we did not, so we have had a holiday for the last two days we were in the trenches… I thought peace was proclaimed, but no such luck.’</a:t>
            </a:r>
            <a:endParaRPr lang="en-GB" altLang="en-US">
              <a:solidFill>
                <a:schemeClr val="tx1"/>
              </a:solidFill>
            </a:endParaRPr>
          </a:p>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2">
            <a:extLst>
              <a:ext uri="{FF2B5EF4-FFF2-40B4-BE49-F238E27FC236}">
                <a16:creationId xmlns:a16="http://schemas.microsoft.com/office/drawing/2014/main" id="{8370E311-2CCE-996B-25E1-A4136E42CB6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863D5A25-9C81-8742-9FC2-1C5F7AC90BF8}" type="slidenum">
              <a:rPr lang="en-GB" altLang="en-US">
                <a:solidFill>
                  <a:srgbClr val="000000"/>
                </a:solidFill>
                <a:latin typeface="Times New Roman" panose="02020603050405020304" pitchFamily="18" charset="0"/>
              </a:rPr>
              <a:pPr eaLnBrk="1"/>
              <a:t>3</a:t>
            </a:fld>
            <a:endParaRPr lang="en-GB" altLang="en-US">
              <a:solidFill>
                <a:srgbClr val="000000"/>
              </a:solidFill>
              <a:latin typeface="Times New Roman" panose="02020603050405020304" pitchFamily="18" charset="0"/>
            </a:endParaRPr>
          </a:p>
        </p:txBody>
      </p:sp>
      <p:sp>
        <p:nvSpPr>
          <p:cNvPr id="34819" name="Rectangle 1">
            <a:extLst>
              <a:ext uri="{FF2B5EF4-FFF2-40B4-BE49-F238E27FC236}">
                <a16:creationId xmlns:a16="http://schemas.microsoft.com/office/drawing/2014/main" id="{40FECEF8-F40D-55BE-ACA6-5DB25059D66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0" name="Rectangle 2">
            <a:extLst>
              <a:ext uri="{FF2B5EF4-FFF2-40B4-BE49-F238E27FC236}">
                <a16:creationId xmlns:a16="http://schemas.microsoft.com/office/drawing/2014/main" id="{93DC38B2-E6C5-3312-7894-E0B4F1474187}"/>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The Conference of Berlin in 1885 is where powerful European politicians met to divide up African land between their empires. This was a long time before World War One, but it matters because the countries that fought in the war all wanted more land and more resources. The biggest countries spent many years building up their armies and navies. Factories producing the ships and weapons made their owners and governments rich.</a:t>
            </a:r>
            <a:endParaRPr lang="en-GB" altLang="en-US"/>
          </a:p>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2">
            <a:extLst>
              <a:ext uri="{FF2B5EF4-FFF2-40B4-BE49-F238E27FC236}">
                <a16:creationId xmlns:a16="http://schemas.microsoft.com/office/drawing/2014/main" id="{60E8E554-DA0C-FB96-861A-89DDD0A2F6F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B71C0040-4399-D84F-B5B1-8A482ED26031}" type="slidenum">
              <a:rPr lang="en-GB" altLang="en-US">
                <a:solidFill>
                  <a:srgbClr val="000000"/>
                </a:solidFill>
                <a:latin typeface="Times New Roman" panose="02020603050405020304" pitchFamily="18" charset="0"/>
              </a:rPr>
              <a:pPr eaLnBrk="1"/>
              <a:t>4</a:t>
            </a:fld>
            <a:endParaRPr lang="en-GB" altLang="en-US">
              <a:solidFill>
                <a:srgbClr val="000000"/>
              </a:solidFill>
              <a:latin typeface="Times New Roman" panose="02020603050405020304" pitchFamily="18" charset="0"/>
            </a:endParaRPr>
          </a:p>
        </p:txBody>
      </p:sp>
      <p:sp>
        <p:nvSpPr>
          <p:cNvPr id="35843" name="Rectangle 1">
            <a:extLst>
              <a:ext uri="{FF2B5EF4-FFF2-40B4-BE49-F238E27FC236}">
                <a16:creationId xmlns:a16="http://schemas.microsoft.com/office/drawing/2014/main" id="{05EAC329-0FAF-4F89-182F-CB3E6478DEC7}"/>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4" name="Rectangle 2">
            <a:extLst>
              <a:ext uri="{FF2B5EF4-FFF2-40B4-BE49-F238E27FC236}">
                <a16:creationId xmlns:a16="http://schemas.microsoft.com/office/drawing/2014/main" id="{6976341C-B15B-35D8-8775-11D24CDDC581}"/>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This is a map of Europe in 1914. Different countries were grouped together in alliances. On one side were France, Britain and Russia. This alliance is coloured green. On the other side were Germany, Austria and Turkey. This alliance is coloured red. When the war began, these 2 big alliances of countries were fighting against each other. Not many countries were neutral – that means they were not part of either side (these are coloured yellow). In greater depth:  In June 1914 Archduke Franz Ferdinand of Austria was assassinated by Serbian nationalist Guy Princip. Austria declared war on Serbia, and pre-established alliances set the war in motion as Russia mobilised its army against Austria, and in response to that Germany mobilised against Russia. France responded by declaring war on Germany, which invaded Belgium as the shortest route to attack Paris. Britain, which had a treaty with Belgium, declared war on Germany. Later in the war other countries joined, for example Turkey on the side of Germany and Austria, and Italy and the USA on the other side.  </a:t>
            </a:r>
          </a:p>
          <a:p>
            <a:r>
              <a:rPr lang="en-GB" altLang="en-US">
                <a:solidFill>
                  <a:schemeClr val="tx1"/>
                </a:solidFill>
              </a:rPr>
              <a:t>  </a:t>
            </a:r>
          </a:p>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2">
            <a:extLst>
              <a:ext uri="{FF2B5EF4-FFF2-40B4-BE49-F238E27FC236}">
                <a16:creationId xmlns:a16="http://schemas.microsoft.com/office/drawing/2014/main" id="{7F59E0F0-9857-B929-3472-2DA5A28A727F}"/>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002929A5-8756-E548-A37F-F2DDC7750C3C}" type="slidenum">
              <a:rPr lang="en-GB" altLang="en-US">
                <a:solidFill>
                  <a:srgbClr val="000000"/>
                </a:solidFill>
                <a:latin typeface="Times New Roman" panose="02020603050405020304" pitchFamily="18" charset="0"/>
              </a:rPr>
              <a:pPr eaLnBrk="1"/>
              <a:t>5</a:t>
            </a:fld>
            <a:endParaRPr lang="en-GB" altLang="en-US">
              <a:solidFill>
                <a:srgbClr val="000000"/>
              </a:solidFill>
              <a:latin typeface="Times New Roman" panose="02020603050405020304" pitchFamily="18" charset="0"/>
            </a:endParaRPr>
          </a:p>
        </p:txBody>
      </p:sp>
      <p:sp>
        <p:nvSpPr>
          <p:cNvPr id="36867" name="Rectangle 1">
            <a:extLst>
              <a:ext uri="{FF2B5EF4-FFF2-40B4-BE49-F238E27FC236}">
                <a16:creationId xmlns:a16="http://schemas.microsoft.com/office/drawing/2014/main" id="{4F698013-2139-C7E3-AB08-EB93844E6BD9}"/>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8" name="Rectangle 2">
            <a:extLst>
              <a:ext uri="{FF2B5EF4-FFF2-40B4-BE49-F238E27FC236}">
                <a16:creationId xmlns:a16="http://schemas.microsoft.com/office/drawing/2014/main" id="{EBF2248F-D54D-7D47-A28E-A3B20872FBD7}"/>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This is a propaganda poster. There were lots of posters designed to get young men to sign up and enrol in the armed forces. All the different countries in the war had these posters. </a:t>
            </a:r>
            <a:endParaRPr lang="en-GB" altLang="en-US"/>
          </a:p>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2">
            <a:extLst>
              <a:ext uri="{FF2B5EF4-FFF2-40B4-BE49-F238E27FC236}">
                <a16:creationId xmlns:a16="http://schemas.microsoft.com/office/drawing/2014/main" id="{2057736C-78B2-4ED0-C9A6-87F59628F70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F44C824B-3A2A-1640-B6DB-BB66055FE708}" type="slidenum">
              <a:rPr lang="en-GB" altLang="en-US">
                <a:solidFill>
                  <a:srgbClr val="000000"/>
                </a:solidFill>
                <a:latin typeface="Times New Roman" panose="02020603050405020304" pitchFamily="18" charset="0"/>
              </a:rPr>
              <a:pPr eaLnBrk="1"/>
              <a:t>6</a:t>
            </a:fld>
            <a:endParaRPr lang="en-GB" altLang="en-US">
              <a:solidFill>
                <a:srgbClr val="000000"/>
              </a:solidFill>
              <a:latin typeface="Times New Roman" panose="02020603050405020304" pitchFamily="18" charset="0"/>
            </a:endParaRPr>
          </a:p>
        </p:txBody>
      </p:sp>
      <p:sp>
        <p:nvSpPr>
          <p:cNvPr id="37891" name="Rectangle 1">
            <a:extLst>
              <a:ext uri="{FF2B5EF4-FFF2-40B4-BE49-F238E27FC236}">
                <a16:creationId xmlns:a16="http://schemas.microsoft.com/office/drawing/2014/main" id="{17ADBCCB-6D6C-326C-87D8-CBCD955CE0D8}"/>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2" name="Rectangle 2">
            <a:extLst>
              <a:ext uri="{FF2B5EF4-FFF2-40B4-BE49-F238E27FC236}">
                <a16:creationId xmlns:a16="http://schemas.microsoft.com/office/drawing/2014/main" id="{2815DF52-3D52-E7A7-0BBF-E3D95A7A4E05}"/>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These were British posters. They are probably the most famous World War One recruitment posters of all. </a:t>
            </a:r>
            <a:endParaRPr lang="en-GB" altLang="en-US"/>
          </a:p>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2">
            <a:extLst>
              <a:ext uri="{FF2B5EF4-FFF2-40B4-BE49-F238E27FC236}">
                <a16:creationId xmlns:a16="http://schemas.microsoft.com/office/drawing/2014/main" id="{6AA8B484-7117-3142-0E3C-AA0CB43CE5C0}"/>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4A7A17DF-C201-7047-A3B4-4F6536C630ED}" type="slidenum">
              <a:rPr lang="en-GB" altLang="en-US">
                <a:solidFill>
                  <a:srgbClr val="000000"/>
                </a:solidFill>
                <a:latin typeface="Times New Roman" panose="02020603050405020304" pitchFamily="18" charset="0"/>
              </a:rPr>
              <a:pPr eaLnBrk="1"/>
              <a:t>7</a:t>
            </a:fld>
            <a:endParaRPr lang="en-GB" altLang="en-US">
              <a:solidFill>
                <a:srgbClr val="000000"/>
              </a:solidFill>
              <a:latin typeface="Times New Roman" panose="02020603050405020304" pitchFamily="18" charset="0"/>
            </a:endParaRPr>
          </a:p>
        </p:txBody>
      </p:sp>
      <p:sp>
        <p:nvSpPr>
          <p:cNvPr id="38915" name="Rectangle 1">
            <a:extLst>
              <a:ext uri="{FF2B5EF4-FFF2-40B4-BE49-F238E27FC236}">
                <a16:creationId xmlns:a16="http://schemas.microsoft.com/office/drawing/2014/main" id="{065830F0-F32D-7EF7-ECBA-F0D5DF692B23}"/>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6" name="Rectangle 2">
            <a:extLst>
              <a:ext uri="{FF2B5EF4-FFF2-40B4-BE49-F238E27FC236}">
                <a16:creationId xmlns:a16="http://schemas.microsoft.com/office/drawing/2014/main" id="{2EF7EE1F-84EB-FEB1-07A8-828E7AE853EA}"/>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The birth of Jesus Christ is celebrated as the coming of the ‘Prince of Peace,’ yet his image was used by politicians and armies to recruit soldiers to fight. Here is just one example – this one is from Germany. </a:t>
            </a:r>
            <a:endParaRPr lang="en-GB" altLang="en-US" i="1"/>
          </a:p>
          <a:p>
            <a:endParaRPr lang="en-GB" altLang="en-US" i="1"/>
          </a:p>
          <a:p>
            <a:endParaRPr lang="en-GB" altLang="en-US" i="1"/>
          </a:p>
          <a:p>
            <a:r>
              <a:rPr lang="en-GB" altLang="en-US" i="1"/>
              <a:t>Translation: “Go on soldier! And fulfill your duty! Christ, the good shepherd watches over his flock. Our Father in heaven, hallowed be your name, Your kingdom come, your will be done, on earth as in heaven.”</a:t>
            </a:r>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2">
            <a:extLst>
              <a:ext uri="{FF2B5EF4-FFF2-40B4-BE49-F238E27FC236}">
                <a16:creationId xmlns:a16="http://schemas.microsoft.com/office/drawing/2014/main" id="{0CE63D78-A554-72D4-6052-CE59267069C8}"/>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E4234634-EBCC-154A-A631-5D4F9DBBECF0}" type="slidenum">
              <a:rPr lang="en-GB" altLang="en-US">
                <a:solidFill>
                  <a:srgbClr val="000000"/>
                </a:solidFill>
                <a:latin typeface="Times New Roman" panose="02020603050405020304" pitchFamily="18" charset="0"/>
              </a:rPr>
              <a:pPr eaLnBrk="1"/>
              <a:t>8</a:t>
            </a:fld>
            <a:endParaRPr lang="en-GB" altLang="en-US">
              <a:solidFill>
                <a:srgbClr val="000000"/>
              </a:solidFill>
              <a:latin typeface="Times New Roman" panose="02020603050405020304" pitchFamily="18" charset="0"/>
            </a:endParaRPr>
          </a:p>
        </p:txBody>
      </p:sp>
      <p:sp>
        <p:nvSpPr>
          <p:cNvPr id="39939" name="Rectangle 1">
            <a:extLst>
              <a:ext uri="{FF2B5EF4-FFF2-40B4-BE49-F238E27FC236}">
                <a16:creationId xmlns:a16="http://schemas.microsoft.com/office/drawing/2014/main" id="{8F98DE37-498E-5E8F-8610-AD5CA7BF173B}"/>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40" name="Rectangle 2">
            <a:extLst>
              <a:ext uri="{FF2B5EF4-FFF2-40B4-BE49-F238E27FC236}">
                <a16:creationId xmlns:a16="http://schemas.microsoft.com/office/drawing/2014/main" id="{2F6195E5-E30A-D78C-4CE3-7EC141E0753E}"/>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Germany is represented giving a good bashing to naughty Russia, France and (sprawling on the ground) Britain.</a:t>
            </a:r>
          </a:p>
          <a:p>
            <a:endParaRPr lang="en-GB" altLang="en-US" i="1">
              <a:solidFill>
                <a:schemeClr val="tx1"/>
              </a:solidFill>
            </a:endParaRPr>
          </a:p>
          <a:p>
            <a:r>
              <a:rPr lang="en-GB" altLang="en-US" i="1">
                <a:solidFill>
                  <a:schemeClr val="tx1"/>
                </a:solidFill>
              </a:rPr>
              <a:t>In greater depth: The translation of the message is ‘Dear Fatherland – you can sleep easy’ (ie sure that the combined threats of enemy states will be dealt with). </a:t>
            </a:r>
            <a:endParaRPr lang="en-GB" altLang="en-US">
              <a:solidFill>
                <a:schemeClr val="tx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12">
            <a:extLst>
              <a:ext uri="{FF2B5EF4-FFF2-40B4-BE49-F238E27FC236}">
                <a16:creationId xmlns:a16="http://schemas.microsoft.com/office/drawing/2014/main" id="{740D60DB-45AE-B0FC-982E-26514F3BEA4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a:fld id="{8E3321EB-00DF-DA46-99AC-9B73E0C2782A}" type="slidenum">
              <a:rPr lang="en-GB" altLang="en-US">
                <a:solidFill>
                  <a:srgbClr val="000000"/>
                </a:solidFill>
                <a:latin typeface="Times New Roman" panose="02020603050405020304" pitchFamily="18" charset="0"/>
              </a:rPr>
              <a:pPr eaLnBrk="1"/>
              <a:t>9</a:t>
            </a:fld>
            <a:endParaRPr lang="en-GB" altLang="en-US">
              <a:solidFill>
                <a:srgbClr val="000000"/>
              </a:solidFill>
              <a:latin typeface="Times New Roman" panose="02020603050405020304" pitchFamily="18" charset="0"/>
            </a:endParaRPr>
          </a:p>
        </p:txBody>
      </p:sp>
      <p:sp>
        <p:nvSpPr>
          <p:cNvPr id="40963" name="Rectangle 1">
            <a:extLst>
              <a:ext uri="{FF2B5EF4-FFF2-40B4-BE49-F238E27FC236}">
                <a16:creationId xmlns:a16="http://schemas.microsoft.com/office/drawing/2014/main" id="{4E6D07E9-F22A-25DE-6720-6F448F83C8BF}"/>
              </a:ext>
            </a:extLst>
          </p:cNvPr>
          <p:cNvSpPr>
            <a:spLocks noGrp="1" noRot="1" noChangeAspect="1" noChangeArrowheads="1" noTextEdit="1"/>
          </p:cNvSpPr>
          <p:nvPr>
            <p:ph type="sldImg"/>
          </p:nvPr>
        </p:nvSpPr>
        <p:spPr>
          <a:xfrm>
            <a:off x="1106488" y="812800"/>
            <a:ext cx="5345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4" name="Rectangle 2">
            <a:extLst>
              <a:ext uri="{FF2B5EF4-FFF2-40B4-BE49-F238E27FC236}">
                <a16:creationId xmlns:a16="http://schemas.microsoft.com/office/drawing/2014/main" id="{E9CC3FA7-150B-5B31-E53B-E009193E4493}"/>
              </a:ext>
            </a:extLst>
          </p:cNvPr>
          <p:cNvSpPr>
            <a:spLocks noGrp="1" noChangeArrowheads="1"/>
          </p:cNvSpPr>
          <p:nvPr>
            <p:ph type="body" idx="1"/>
          </p:nvPr>
        </p:nvSpPr>
        <p:spPr>
          <a:xfrm>
            <a:off x="755650" y="5078413"/>
            <a:ext cx="6043613" cy="480695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GB" altLang="en-US">
                <a:solidFill>
                  <a:schemeClr val="tx1"/>
                </a:solidFill>
              </a:rPr>
              <a:t>Many people in all the countries greeted the outbreak of war with enthusiasm. They thought their own country was right. Some thought that war would be an adventure. They believed that their side would win – and probably very quickly, without many people having to die. It was said that “it will all be over by Christmas”. The British men signing up at the Army Recruitment office in this picture believed that Germany was the enemy and that they should fight Germany and its allies.</a:t>
            </a:r>
          </a:p>
          <a:p>
            <a:endParaRPr lang="en-GB" altLang="en-US">
              <a:solidFill>
                <a:schemeClr val="tx1"/>
              </a:solidFill>
            </a:endParaRPr>
          </a:p>
          <a:p>
            <a:r>
              <a:rPr lang="en-GB" altLang="en-US" i="1">
                <a:solidFill>
                  <a:schemeClr val="tx1"/>
                </a:solidFill>
              </a:rPr>
              <a:t>In greater depth: In Britain, that helpless little Belgium was invaded by its giant neighbour made many people angry, especially after reports – some of which were untrue – of German atrocities were widely circulated. In Germany, there was great enthusiasm for finally taking a stand against the world-dominating British Empire. A common Biblical analogy drawn  by German leaders was that their country was like plucky David fighting (in the British) the evil Philistine giant Goliath. </a:t>
            </a:r>
            <a:endParaRPr lang="en-GB" altLang="en-US">
              <a:solidFill>
                <a:schemeClr val="tx1"/>
              </a:solidFill>
            </a:endParaRPr>
          </a:p>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endParaRPr lang="en-GB"/>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3">
            <a:extLst>
              <a:ext uri="{FF2B5EF4-FFF2-40B4-BE49-F238E27FC236}">
                <a16:creationId xmlns:a16="http://schemas.microsoft.com/office/drawing/2014/main" id="{9EC6FD8E-940C-3A48-F446-C810059AD2E5}"/>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AD68FC83-1D5D-A6D0-7979-5CD1DE5F44C9}"/>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D82B4F0C-ACEB-E40B-795C-26E03849C74F}"/>
              </a:ext>
            </a:extLst>
          </p:cNvPr>
          <p:cNvSpPr>
            <a:spLocks noGrp="1" noChangeArrowheads="1"/>
          </p:cNvSpPr>
          <p:nvPr>
            <p:ph type="sldNum" idx="12"/>
          </p:nvPr>
        </p:nvSpPr>
        <p:spPr>
          <a:ln/>
        </p:spPr>
        <p:txBody>
          <a:bodyPr/>
          <a:lstStyle>
            <a:lvl1pPr>
              <a:defRPr/>
            </a:lvl1pPr>
          </a:lstStyle>
          <a:p>
            <a:fld id="{F18E7C74-1C3E-F042-B2F5-AE579151EA5A}" type="slidenum">
              <a:rPr lang="en-GB" altLang="en-US"/>
              <a:pPr/>
              <a:t>‹#›</a:t>
            </a:fld>
            <a:endParaRPr lang="en-GB" altLang="en-US"/>
          </a:p>
        </p:txBody>
      </p:sp>
    </p:spTree>
    <p:extLst>
      <p:ext uri="{BB962C8B-B14F-4D97-AF65-F5344CB8AC3E}">
        <p14:creationId xmlns:p14="http://schemas.microsoft.com/office/powerpoint/2010/main" val="2314225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D1C3902C-7DE5-1102-5819-B3F2A4F59F5A}"/>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60E56C2B-D60A-2FF7-4425-0BCBCAB69407}"/>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DAC7F67D-601D-6B0B-D5C5-FA9EED96FFE9}"/>
              </a:ext>
            </a:extLst>
          </p:cNvPr>
          <p:cNvSpPr>
            <a:spLocks noGrp="1" noChangeArrowheads="1"/>
          </p:cNvSpPr>
          <p:nvPr>
            <p:ph type="sldNum" idx="12"/>
          </p:nvPr>
        </p:nvSpPr>
        <p:spPr>
          <a:ln/>
        </p:spPr>
        <p:txBody>
          <a:bodyPr/>
          <a:lstStyle>
            <a:lvl1pPr>
              <a:defRPr/>
            </a:lvl1pPr>
          </a:lstStyle>
          <a:p>
            <a:fld id="{AD87B91F-B48C-BC40-93F5-3FFC65285F26}" type="slidenum">
              <a:rPr lang="en-GB" altLang="en-US"/>
              <a:pPr/>
              <a:t>‹#›</a:t>
            </a:fld>
            <a:endParaRPr lang="en-GB" altLang="en-US"/>
          </a:p>
        </p:txBody>
      </p:sp>
    </p:spTree>
    <p:extLst>
      <p:ext uri="{BB962C8B-B14F-4D97-AF65-F5344CB8AC3E}">
        <p14:creationId xmlns:p14="http://schemas.microsoft.com/office/powerpoint/2010/main" val="3267124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325" y="301625"/>
            <a:ext cx="2263775" cy="644525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503238" y="301625"/>
            <a:ext cx="6643687" cy="6445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5B609835-FA34-5059-6065-C9EE49516AAF}"/>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D3ABB15E-C08F-2777-E45D-16581819474D}"/>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89D545BD-3D98-65D0-0C86-14E2AB4F8544}"/>
              </a:ext>
            </a:extLst>
          </p:cNvPr>
          <p:cNvSpPr>
            <a:spLocks noGrp="1" noChangeArrowheads="1"/>
          </p:cNvSpPr>
          <p:nvPr>
            <p:ph type="sldNum" idx="12"/>
          </p:nvPr>
        </p:nvSpPr>
        <p:spPr>
          <a:ln/>
        </p:spPr>
        <p:txBody>
          <a:bodyPr/>
          <a:lstStyle>
            <a:lvl1pPr>
              <a:defRPr/>
            </a:lvl1pPr>
          </a:lstStyle>
          <a:p>
            <a:fld id="{B6CDB910-4402-0448-8A0D-3E7B57295113}" type="slidenum">
              <a:rPr lang="en-GB" altLang="en-US"/>
              <a:pPr/>
              <a:t>‹#›</a:t>
            </a:fld>
            <a:endParaRPr lang="en-GB" altLang="en-US"/>
          </a:p>
        </p:txBody>
      </p:sp>
    </p:spTree>
    <p:extLst>
      <p:ext uri="{BB962C8B-B14F-4D97-AF65-F5344CB8AC3E}">
        <p14:creationId xmlns:p14="http://schemas.microsoft.com/office/powerpoint/2010/main" val="2183523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9059862" cy="1250950"/>
          </a:xfrm>
        </p:spPr>
        <p:txBody>
          <a:bodyPr/>
          <a:lstStyle/>
          <a:p>
            <a:r>
              <a:rPr lang="en-US"/>
              <a:t>Click to edit Master title style</a:t>
            </a:r>
            <a:endParaRPr lang="en-GB"/>
          </a:p>
        </p:txBody>
      </p:sp>
      <p:sp>
        <p:nvSpPr>
          <p:cNvPr id="3" name="Rectangle 3">
            <a:extLst>
              <a:ext uri="{FF2B5EF4-FFF2-40B4-BE49-F238E27FC236}">
                <a16:creationId xmlns:a16="http://schemas.microsoft.com/office/drawing/2014/main" id="{02E73B81-D2F9-76C3-4A60-360992DA4C8C}"/>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4" name="Rectangle 4">
            <a:extLst>
              <a:ext uri="{FF2B5EF4-FFF2-40B4-BE49-F238E27FC236}">
                <a16:creationId xmlns:a16="http://schemas.microsoft.com/office/drawing/2014/main" id="{A34496A5-BF8B-064C-0535-977BB08BD2AD}"/>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BE5ED980-49A0-0C8F-072D-8A352D9B8F48}"/>
              </a:ext>
            </a:extLst>
          </p:cNvPr>
          <p:cNvSpPr>
            <a:spLocks noGrp="1" noChangeArrowheads="1"/>
          </p:cNvSpPr>
          <p:nvPr>
            <p:ph type="sldNum" idx="12"/>
          </p:nvPr>
        </p:nvSpPr>
        <p:spPr>
          <a:ln/>
        </p:spPr>
        <p:txBody>
          <a:bodyPr/>
          <a:lstStyle>
            <a:lvl1pPr>
              <a:defRPr/>
            </a:lvl1pPr>
          </a:lstStyle>
          <a:p>
            <a:fld id="{9F858EA6-39C3-BA4A-9FE3-1611C22D870D}" type="slidenum">
              <a:rPr lang="en-GB" altLang="en-US"/>
              <a:pPr/>
              <a:t>‹#›</a:t>
            </a:fld>
            <a:endParaRPr lang="en-GB" altLang="en-US"/>
          </a:p>
        </p:txBody>
      </p:sp>
    </p:spTree>
    <p:extLst>
      <p:ext uri="{BB962C8B-B14F-4D97-AF65-F5344CB8AC3E}">
        <p14:creationId xmlns:p14="http://schemas.microsoft.com/office/powerpoint/2010/main" val="2783154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A74D4604-B00D-9B8B-31DE-821635A4BA80}"/>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A2332DCA-F921-41A7-61EE-6933427CD640}"/>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56CB39B4-DCD7-A4DF-5FFB-F1767DD99604}"/>
              </a:ext>
            </a:extLst>
          </p:cNvPr>
          <p:cNvSpPr>
            <a:spLocks noGrp="1" noChangeArrowheads="1"/>
          </p:cNvSpPr>
          <p:nvPr>
            <p:ph type="sldNum" idx="12"/>
          </p:nvPr>
        </p:nvSpPr>
        <p:spPr>
          <a:ln/>
        </p:spPr>
        <p:txBody>
          <a:bodyPr/>
          <a:lstStyle>
            <a:lvl1pPr>
              <a:defRPr/>
            </a:lvl1pPr>
          </a:lstStyle>
          <a:p>
            <a:fld id="{26A2B080-D996-034D-A196-DF8E9DB24E95}" type="slidenum">
              <a:rPr lang="en-GB" altLang="en-US"/>
              <a:pPr/>
              <a:t>‹#›</a:t>
            </a:fld>
            <a:endParaRPr lang="en-GB" altLang="en-US"/>
          </a:p>
        </p:txBody>
      </p:sp>
    </p:spTree>
    <p:extLst>
      <p:ext uri="{BB962C8B-B14F-4D97-AF65-F5344CB8AC3E}">
        <p14:creationId xmlns:p14="http://schemas.microsoft.com/office/powerpoint/2010/main" val="3450578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FF2EA444-2DA1-9A63-84F8-9A83079D557E}"/>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AB245284-23E6-5E78-98B8-EF6F5F1C2915}"/>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1368D0F8-DF81-D731-3FB8-942B61002A8E}"/>
              </a:ext>
            </a:extLst>
          </p:cNvPr>
          <p:cNvSpPr>
            <a:spLocks noGrp="1" noChangeArrowheads="1"/>
          </p:cNvSpPr>
          <p:nvPr>
            <p:ph type="sldNum" idx="12"/>
          </p:nvPr>
        </p:nvSpPr>
        <p:spPr>
          <a:ln/>
        </p:spPr>
        <p:txBody>
          <a:bodyPr/>
          <a:lstStyle>
            <a:lvl1pPr>
              <a:defRPr/>
            </a:lvl1pPr>
          </a:lstStyle>
          <a:p>
            <a:fld id="{72C78C45-45DA-2E40-9764-E1E20BDAD3AF}" type="slidenum">
              <a:rPr lang="en-GB" altLang="en-US"/>
              <a:pPr/>
              <a:t>‹#›</a:t>
            </a:fld>
            <a:endParaRPr lang="en-GB" altLang="en-US"/>
          </a:p>
        </p:txBody>
      </p:sp>
    </p:spTree>
    <p:extLst>
      <p:ext uri="{BB962C8B-B14F-4D97-AF65-F5344CB8AC3E}">
        <p14:creationId xmlns:p14="http://schemas.microsoft.com/office/powerpoint/2010/main" val="3213837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503238" y="1768475"/>
            <a:ext cx="4452937" cy="497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108575" y="1768475"/>
            <a:ext cx="4454525" cy="497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3">
            <a:extLst>
              <a:ext uri="{FF2B5EF4-FFF2-40B4-BE49-F238E27FC236}">
                <a16:creationId xmlns:a16="http://schemas.microsoft.com/office/drawing/2014/main" id="{44B60232-40CD-A9E4-0F98-A03F345BDB22}"/>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7FB43B5E-DDA5-33B5-8103-9057E5DB4FD6}"/>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5">
            <a:extLst>
              <a:ext uri="{FF2B5EF4-FFF2-40B4-BE49-F238E27FC236}">
                <a16:creationId xmlns:a16="http://schemas.microsoft.com/office/drawing/2014/main" id="{A58F6265-6290-84F8-A02D-8E1B6389F1CC}"/>
              </a:ext>
            </a:extLst>
          </p:cNvPr>
          <p:cNvSpPr>
            <a:spLocks noGrp="1" noChangeArrowheads="1"/>
          </p:cNvSpPr>
          <p:nvPr>
            <p:ph type="sldNum" idx="12"/>
          </p:nvPr>
        </p:nvSpPr>
        <p:spPr>
          <a:ln/>
        </p:spPr>
        <p:txBody>
          <a:bodyPr/>
          <a:lstStyle>
            <a:lvl1pPr>
              <a:defRPr/>
            </a:lvl1pPr>
          </a:lstStyle>
          <a:p>
            <a:fld id="{BEFE450C-E9A8-5C43-8FE4-FC1921900274}" type="slidenum">
              <a:rPr lang="en-GB" altLang="en-US"/>
              <a:pPr/>
              <a:t>‹#›</a:t>
            </a:fld>
            <a:endParaRPr lang="en-GB" altLang="en-US"/>
          </a:p>
        </p:txBody>
      </p:sp>
    </p:spTree>
    <p:extLst>
      <p:ext uri="{BB962C8B-B14F-4D97-AF65-F5344CB8AC3E}">
        <p14:creationId xmlns:p14="http://schemas.microsoft.com/office/powerpoint/2010/main" val="902337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3">
            <a:extLst>
              <a:ext uri="{FF2B5EF4-FFF2-40B4-BE49-F238E27FC236}">
                <a16:creationId xmlns:a16="http://schemas.microsoft.com/office/drawing/2014/main" id="{79BC9278-87A0-6505-6733-80185BB654EF}"/>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8" name="Rectangle 4">
            <a:extLst>
              <a:ext uri="{FF2B5EF4-FFF2-40B4-BE49-F238E27FC236}">
                <a16:creationId xmlns:a16="http://schemas.microsoft.com/office/drawing/2014/main" id="{3916281B-174C-AE17-3CA2-3D8D9117CFA0}"/>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9" name="Rectangle 5">
            <a:extLst>
              <a:ext uri="{FF2B5EF4-FFF2-40B4-BE49-F238E27FC236}">
                <a16:creationId xmlns:a16="http://schemas.microsoft.com/office/drawing/2014/main" id="{A1699B1F-9B39-ADEE-69C5-A344C99582B5}"/>
              </a:ext>
            </a:extLst>
          </p:cNvPr>
          <p:cNvSpPr>
            <a:spLocks noGrp="1" noChangeArrowheads="1"/>
          </p:cNvSpPr>
          <p:nvPr>
            <p:ph type="sldNum" idx="12"/>
          </p:nvPr>
        </p:nvSpPr>
        <p:spPr>
          <a:ln/>
        </p:spPr>
        <p:txBody>
          <a:bodyPr/>
          <a:lstStyle>
            <a:lvl1pPr>
              <a:defRPr/>
            </a:lvl1pPr>
          </a:lstStyle>
          <a:p>
            <a:fld id="{2C0934A8-8206-FD47-A66F-DE5442EEFB7A}" type="slidenum">
              <a:rPr lang="en-GB" altLang="en-US"/>
              <a:pPr/>
              <a:t>‹#›</a:t>
            </a:fld>
            <a:endParaRPr lang="en-GB" altLang="en-US"/>
          </a:p>
        </p:txBody>
      </p:sp>
    </p:spTree>
    <p:extLst>
      <p:ext uri="{BB962C8B-B14F-4D97-AF65-F5344CB8AC3E}">
        <p14:creationId xmlns:p14="http://schemas.microsoft.com/office/powerpoint/2010/main" val="3439345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3">
            <a:extLst>
              <a:ext uri="{FF2B5EF4-FFF2-40B4-BE49-F238E27FC236}">
                <a16:creationId xmlns:a16="http://schemas.microsoft.com/office/drawing/2014/main" id="{FE32C1CF-C441-376B-9661-71702B24CE51}"/>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4" name="Rectangle 4">
            <a:extLst>
              <a:ext uri="{FF2B5EF4-FFF2-40B4-BE49-F238E27FC236}">
                <a16:creationId xmlns:a16="http://schemas.microsoft.com/office/drawing/2014/main" id="{B9BC0950-AABE-9259-6B8D-C9DD3EDA612A}"/>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CE5D660C-2EA7-4341-8CF2-0954C349F0DD}"/>
              </a:ext>
            </a:extLst>
          </p:cNvPr>
          <p:cNvSpPr>
            <a:spLocks noGrp="1" noChangeArrowheads="1"/>
          </p:cNvSpPr>
          <p:nvPr>
            <p:ph type="sldNum" idx="12"/>
          </p:nvPr>
        </p:nvSpPr>
        <p:spPr>
          <a:ln/>
        </p:spPr>
        <p:txBody>
          <a:bodyPr/>
          <a:lstStyle>
            <a:lvl1pPr>
              <a:defRPr/>
            </a:lvl1pPr>
          </a:lstStyle>
          <a:p>
            <a:fld id="{8511683D-2BF2-8442-8B35-802E421E9417}" type="slidenum">
              <a:rPr lang="en-GB" altLang="en-US"/>
              <a:pPr/>
              <a:t>‹#›</a:t>
            </a:fld>
            <a:endParaRPr lang="en-GB" altLang="en-US"/>
          </a:p>
        </p:txBody>
      </p:sp>
    </p:spTree>
    <p:extLst>
      <p:ext uri="{BB962C8B-B14F-4D97-AF65-F5344CB8AC3E}">
        <p14:creationId xmlns:p14="http://schemas.microsoft.com/office/powerpoint/2010/main" val="391633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A5D37A5-F3A4-977A-48C3-3819A2C0765C}"/>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3" name="Rectangle 4">
            <a:extLst>
              <a:ext uri="{FF2B5EF4-FFF2-40B4-BE49-F238E27FC236}">
                <a16:creationId xmlns:a16="http://schemas.microsoft.com/office/drawing/2014/main" id="{6FFE091A-83E9-186E-EBED-A81264927D96}"/>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4" name="Rectangle 5">
            <a:extLst>
              <a:ext uri="{FF2B5EF4-FFF2-40B4-BE49-F238E27FC236}">
                <a16:creationId xmlns:a16="http://schemas.microsoft.com/office/drawing/2014/main" id="{DB72C042-B818-FFA2-8FC9-4690D773490C}"/>
              </a:ext>
            </a:extLst>
          </p:cNvPr>
          <p:cNvSpPr>
            <a:spLocks noGrp="1" noChangeArrowheads="1"/>
          </p:cNvSpPr>
          <p:nvPr>
            <p:ph type="sldNum" idx="12"/>
          </p:nvPr>
        </p:nvSpPr>
        <p:spPr>
          <a:ln/>
        </p:spPr>
        <p:txBody>
          <a:bodyPr/>
          <a:lstStyle>
            <a:lvl1pPr>
              <a:defRPr/>
            </a:lvl1pPr>
          </a:lstStyle>
          <a:p>
            <a:fld id="{CD8ACEF4-D65B-6F42-A7D6-C0AED38B8308}" type="slidenum">
              <a:rPr lang="en-GB" altLang="en-US"/>
              <a:pPr/>
              <a:t>‹#›</a:t>
            </a:fld>
            <a:endParaRPr lang="en-GB" altLang="en-US"/>
          </a:p>
        </p:txBody>
      </p:sp>
    </p:spTree>
    <p:extLst>
      <p:ext uri="{BB962C8B-B14F-4D97-AF65-F5344CB8AC3E}">
        <p14:creationId xmlns:p14="http://schemas.microsoft.com/office/powerpoint/2010/main" val="468351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332643F3-A2E9-0549-11C3-8E3A6768BF13}"/>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C29AD66E-7F28-AC02-41D6-EB2C957A1D98}"/>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5">
            <a:extLst>
              <a:ext uri="{FF2B5EF4-FFF2-40B4-BE49-F238E27FC236}">
                <a16:creationId xmlns:a16="http://schemas.microsoft.com/office/drawing/2014/main" id="{EEF425CD-0F5B-16DC-BE2D-FEDA5B7F7F26}"/>
              </a:ext>
            </a:extLst>
          </p:cNvPr>
          <p:cNvSpPr>
            <a:spLocks noGrp="1" noChangeArrowheads="1"/>
          </p:cNvSpPr>
          <p:nvPr>
            <p:ph type="sldNum" idx="12"/>
          </p:nvPr>
        </p:nvSpPr>
        <p:spPr>
          <a:ln/>
        </p:spPr>
        <p:txBody>
          <a:bodyPr/>
          <a:lstStyle>
            <a:lvl1pPr>
              <a:defRPr/>
            </a:lvl1pPr>
          </a:lstStyle>
          <a:p>
            <a:fld id="{DA1834BB-3AFC-A344-B21A-C534E33BAC87}" type="slidenum">
              <a:rPr lang="en-GB" altLang="en-US"/>
              <a:pPr/>
              <a:t>‹#›</a:t>
            </a:fld>
            <a:endParaRPr lang="en-GB" altLang="en-US"/>
          </a:p>
        </p:txBody>
      </p:sp>
    </p:spTree>
    <p:extLst>
      <p:ext uri="{BB962C8B-B14F-4D97-AF65-F5344CB8AC3E}">
        <p14:creationId xmlns:p14="http://schemas.microsoft.com/office/powerpoint/2010/main" val="227009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92CE1D2D-077D-93DC-19F9-66D5A43E2EA5}"/>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8108EB5B-D649-0E17-6BE5-3B8CEE9DE8BB}"/>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5">
            <a:extLst>
              <a:ext uri="{FF2B5EF4-FFF2-40B4-BE49-F238E27FC236}">
                <a16:creationId xmlns:a16="http://schemas.microsoft.com/office/drawing/2014/main" id="{69AA7D04-4016-2A4B-1CC2-B3439CF3EFC5}"/>
              </a:ext>
            </a:extLst>
          </p:cNvPr>
          <p:cNvSpPr>
            <a:spLocks noGrp="1" noChangeArrowheads="1"/>
          </p:cNvSpPr>
          <p:nvPr>
            <p:ph type="sldNum" idx="12"/>
          </p:nvPr>
        </p:nvSpPr>
        <p:spPr>
          <a:ln/>
        </p:spPr>
        <p:txBody>
          <a:bodyPr/>
          <a:lstStyle>
            <a:lvl1pPr>
              <a:defRPr/>
            </a:lvl1pPr>
          </a:lstStyle>
          <a:p>
            <a:fld id="{19D91044-64F0-C64B-9600-AC62BD7BB55B}" type="slidenum">
              <a:rPr lang="en-GB" altLang="en-US"/>
              <a:pPr/>
              <a:t>‹#›</a:t>
            </a:fld>
            <a:endParaRPr lang="en-GB" altLang="en-US"/>
          </a:p>
        </p:txBody>
      </p:sp>
    </p:spTree>
    <p:extLst>
      <p:ext uri="{BB962C8B-B14F-4D97-AF65-F5344CB8AC3E}">
        <p14:creationId xmlns:p14="http://schemas.microsoft.com/office/powerpoint/2010/main" val="1021288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E3D016CD-51C3-78D6-CF9F-191D82F80940}"/>
              </a:ext>
            </a:extLst>
          </p:cNvPr>
          <p:cNvSpPr>
            <a:spLocks noGrp="1" noChangeArrowheads="1"/>
          </p:cNvSpPr>
          <p:nvPr>
            <p:ph type="title"/>
          </p:nvPr>
        </p:nvSpPr>
        <p:spPr bwMode="auto">
          <a:xfrm>
            <a:off x="503238" y="301625"/>
            <a:ext cx="9059862" cy="125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1027" name="Rectangle 2">
            <a:extLst>
              <a:ext uri="{FF2B5EF4-FFF2-40B4-BE49-F238E27FC236}">
                <a16:creationId xmlns:a16="http://schemas.microsoft.com/office/drawing/2014/main" id="{45F1DB5D-D54B-5FCF-40E9-88CDB5463D4B}"/>
              </a:ext>
            </a:extLst>
          </p:cNvPr>
          <p:cNvSpPr>
            <a:spLocks noGrp="1" noChangeArrowheads="1"/>
          </p:cNvSpPr>
          <p:nvPr>
            <p:ph type="body" idx="1"/>
          </p:nvPr>
        </p:nvSpPr>
        <p:spPr bwMode="auto">
          <a:xfrm>
            <a:off x="503238" y="1768475"/>
            <a:ext cx="9059862" cy="497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08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a:p>
            <a:pPr lvl="4"/>
            <a:r>
              <a:rPr lang="en-GB" altLang="en-US"/>
              <a:t>Eighth Outline Level</a:t>
            </a:r>
          </a:p>
          <a:p>
            <a:pPr lvl="4"/>
            <a:r>
              <a:rPr lang="en-GB" altLang="en-US"/>
              <a:t>Ninth Outline Level</a:t>
            </a:r>
          </a:p>
        </p:txBody>
      </p:sp>
      <p:sp>
        <p:nvSpPr>
          <p:cNvPr id="2" name="Rectangle 3">
            <a:extLst>
              <a:ext uri="{FF2B5EF4-FFF2-40B4-BE49-F238E27FC236}">
                <a16:creationId xmlns:a16="http://schemas.microsoft.com/office/drawing/2014/main" id="{53239C8B-637B-9989-5301-0A7915CBB90D}"/>
              </a:ext>
            </a:extLst>
          </p:cNvPr>
          <p:cNvSpPr>
            <a:spLocks noGrp="1" noChangeArrowheads="1"/>
          </p:cNvSpPr>
          <p:nvPr>
            <p:ph type="dt"/>
          </p:nvPr>
        </p:nvSpPr>
        <p:spPr bwMode="auto">
          <a:xfrm>
            <a:off x="503238" y="6886575"/>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1pPr>
          </a:lstStyle>
          <a:p>
            <a:pPr>
              <a:defRPr/>
            </a:pPr>
            <a:endParaRPr lang="en-GB" altLang="en-US"/>
          </a:p>
        </p:txBody>
      </p:sp>
      <p:sp>
        <p:nvSpPr>
          <p:cNvPr id="1028" name="Rectangle 4">
            <a:extLst>
              <a:ext uri="{FF2B5EF4-FFF2-40B4-BE49-F238E27FC236}">
                <a16:creationId xmlns:a16="http://schemas.microsoft.com/office/drawing/2014/main" id="{8AC49891-95E0-3962-DB73-DBE8F826711F}"/>
              </a:ext>
            </a:extLst>
          </p:cNvPr>
          <p:cNvSpPr>
            <a:spLocks noGrp="1" noChangeArrowheads="1"/>
          </p:cNvSpPr>
          <p:nvPr>
            <p:ph type="ftr"/>
          </p:nvPr>
        </p:nvSpPr>
        <p:spPr bwMode="auto">
          <a:xfrm>
            <a:off x="3448050" y="6886575"/>
            <a:ext cx="3184525"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Microsoft YaHei" charset="-122"/>
              </a:defRPr>
            </a:lvl1pPr>
          </a:lstStyle>
          <a:p>
            <a:pPr>
              <a:defRPr/>
            </a:pPr>
            <a:endParaRPr lang="en-GB" altLang="en-US"/>
          </a:p>
        </p:txBody>
      </p:sp>
      <p:sp>
        <p:nvSpPr>
          <p:cNvPr id="1029" name="Rectangle 5">
            <a:extLst>
              <a:ext uri="{FF2B5EF4-FFF2-40B4-BE49-F238E27FC236}">
                <a16:creationId xmlns:a16="http://schemas.microsoft.com/office/drawing/2014/main" id="{6DFBA90B-72ED-1555-F5A2-76F59D211613}"/>
              </a:ext>
            </a:extLst>
          </p:cNvPr>
          <p:cNvSpPr>
            <a:spLocks noGrp="1" noChangeArrowheads="1"/>
          </p:cNvSpPr>
          <p:nvPr>
            <p:ph type="sldNum"/>
          </p:nvPr>
        </p:nvSpPr>
        <p:spPr bwMode="auto">
          <a:xfrm>
            <a:off x="7227888" y="6886575"/>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defRPr>
            </a:lvl1pPr>
          </a:lstStyle>
          <a:p>
            <a:fld id="{B8C4A68E-E581-6E45-9838-894415FDDDE4}" type="slidenum">
              <a:rPr lang="en-GB" altLang="en-US"/>
              <a:pPr/>
              <a:t>‹#›</a:t>
            </a:fld>
            <a:endParaRPr lang="en-GB"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j-ea"/>
          <a:cs typeface="+mj-cs"/>
        </a:defRPr>
      </a:lvl1pPr>
      <a:lvl2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2pPr>
      <a:lvl3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3pPr>
      <a:lvl4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4pPr>
      <a:lvl5pPr algn="ctr" defTabSz="449263" rtl="0" eaLnBrk="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000000"/>
          </a:solidFill>
          <a:latin typeface="Arial" charset="0"/>
          <a:ea typeface="Microsoft YaHei" charset="-122"/>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charset="0"/>
          <a:ea typeface="Microsoft YaHei" charset="-122"/>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charset="0"/>
          <a:ea typeface="Microsoft YaHei" charset="-122"/>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charset="0"/>
          <a:ea typeface="Microsoft YaHei" charset="-122"/>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pitchFamily="18" charset="0"/>
        <a:defRPr sz="4400">
          <a:solidFill>
            <a:srgbClr val="000000"/>
          </a:solidFill>
          <a:latin typeface="Arial" charset="0"/>
          <a:ea typeface="Microsoft YaHei" charset="-122"/>
        </a:defRPr>
      </a:lvl9pPr>
    </p:titleStyle>
    <p:bodyStyle>
      <a:lvl1pPr marL="342900" indent="-342900" algn="l" defTabSz="449263" rtl="0" eaLnBrk="0" fontAlgn="base" hangingPunct="0">
        <a:lnSpc>
          <a:spcPct val="93000"/>
        </a:lnSpc>
        <a:spcBef>
          <a:spcPct val="0"/>
        </a:spcBef>
        <a:spcAft>
          <a:spcPts val="1413"/>
        </a:spcAft>
        <a:buClr>
          <a:srgbClr val="000000"/>
        </a:buClr>
        <a:buSzPct val="100000"/>
        <a:buFont typeface="Times New Roman" panose="02020603050405020304" pitchFamily="18"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anose="02020603050405020304" pitchFamily="18" charset="0"/>
        <a:defRPr sz="2800">
          <a:solidFill>
            <a:srgbClr val="000000"/>
          </a:solidFill>
          <a:latin typeface="+mn-lt"/>
          <a:ea typeface="+mn-ea"/>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anose="02020603050405020304" pitchFamily="18" charset="0"/>
        <a:defRPr sz="2400">
          <a:solidFill>
            <a:srgbClr val="000000"/>
          </a:solidFill>
          <a:latin typeface="+mn-lt"/>
          <a:ea typeface="+mn-ea"/>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anose="02020603050405020304" pitchFamily="18" charset="0"/>
        <a:defRPr sz="2000">
          <a:solidFill>
            <a:srgbClr val="000000"/>
          </a:solidFill>
          <a:latin typeface="+mn-lt"/>
          <a:ea typeface="+mn-ea"/>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anose="02020603050405020304" pitchFamily="18" charset="0"/>
        <a:defRPr sz="2000">
          <a:solidFill>
            <a:srgbClr val="0000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4126F7C3-29BE-946C-14EF-277CF82C8C1C}"/>
              </a:ext>
            </a:extLst>
          </p:cNvPr>
          <p:cNvSpPr>
            <a:spLocks noGrp="1" noChangeArrowheads="1"/>
          </p:cNvSpPr>
          <p:nvPr>
            <p:ph type="title"/>
          </p:nvPr>
        </p:nvSpPr>
        <p:spPr>
          <a:xfrm>
            <a:off x="576263" y="215900"/>
            <a:ext cx="9070975" cy="1381125"/>
          </a:xfrm>
        </p:spPr>
        <p:txBody>
          <a:bodyPr tIns="6660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THE 1914</a:t>
            </a:r>
            <a:br>
              <a:rPr lang="en-GB" altLang="en-US" sz="4000">
                <a:latin typeface="Courier New" panose="02070309020205020404" pitchFamily="49" charset="0"/>
              </a:rPr>
            </a:br>
            <a:r>
              <a:rPr lang="en-GB" altLang="en-US" sz="4000">
                <a:latin typeface="Courier New" panose="02070309020205020404" pitchFamily="49" charset="0"/>
              </a:rPr>
              <a:t>CHRISTMAS TRUCES</a:t>
            </a:r>
          </a:p>
        </p:txBody>
      </p:sp>
      <p:pic>
        <p:nvPicPr>
          <p:cNvPr id="2051" name="Picture 2">
            <a:extLst>
              <a:ext uri="{FF2B5EF4-FFF2-40B4-BE49-F238E27FC236}">
                <a16:creationId xmlns:a16="http://schemas.microsoft.com/office/drawing/2014/main" id="{7E7D9328-2A98-C643-9B61-E20F12614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3" y="2303463"/>
            <a:ext cx="6235700" cy="3384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2" name="Text Box 3">
            <a:extLst>
              <a:ext uri="{FF2B5EF4-FFF2-40B4-BE49-F238E27FC236}">
                <a16:creationId xmlns:a16="http://schemas.microsoft.com/office/drawing/2014/main" id="{2258A5EE-E40D-AE18-6658-78D40E9A66D2}"/>
              </a:ext>
            </a:extLst>
          </p:cNvPr>
          <p:cNvSpPr txBox="1">
            <a:spLocks noChangeArrowheads="1"/>
          </p:cNvSpPr>
          <p:nvPr/>
        </p:nvSpPr>
        <p:spPr bwMode="auto">
          <a:xfrm>
            <a:off x="539750" y="6767513"/>
            <a:ext cx="93599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buClrTx/>
              <a:buFontTx/>
              <a:buNone/>
            </a:pPr>
            <a:r>
              <a:rPr lang="en-GB" altLang="en-US" i="1">
                <a:solidFill>
                  <a:srgbClr val="000000"/>
                </a:solidFill>
                <a:latin typeface="Calibri" panose="020F0502020204030204" pitchFamily="34" charset="0"/>
              </a:rPr>
              <a:t>Produced by the Northumbria and Newcastle Universities Martin Luther King Peace Committee</a:t>
            </a:r>
          </a:p>
        </p:txBody>
      </p:sp>
      <p:pic>
        <p:nvPicPr>
          <p:cNvPr id="2053" name="Picture 4">
            <a:extLst>
              <a:ext uri="{FF2B5EF4-FFF2-40B4-BE49-F238E27FC236}">
                <a16:creationId xmlns:a16="http://schemas.microsoft.com/office/drawing/2014/main" id="{B1FD0B7A-181D-383C-8CB6-35342715A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7513" y="2339975"/>
            <a:ext cx="2997200" cy="3311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9E4D0D4C-5FBA-B9D3-EE35-811A9A69F075}"/>
              </a:ext>
            </a:extLst>
          </p:cNvPr>
          <p:cNvSpPr>
            <a:spLocks noGrp="1" noChangeArrowheads="1"/>
          </p:cNvSpPr>
          <p:nvPr>
            <p:ph type="title"/>
          </p:nvPr>
        </p:nvSpPr>
        <p:spPr>
          <a:xfrm>
            <a:off x="431800" y="2841625"/>
            <a:ext cx="9070975" cy="1262063"/>
          </a:xfrm>
        </p:spPr>
        <p:txBody>
          <a:bodyPr tIns="5544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SECTION 2:</a:t>
            </a:r>
            <a:br>
              <a:rPr lang="en-GB" altLang="en-US" sz="4000">
                <a:latin typeface="Courier New" panose="02070309020205020404" pitchFamily="49" charset="0"/>
              </a:rPr>
            </a:br>
            <a:r>
              <a:rPr lang="en-GB" altLang="en-US" sz="4000">
                <a:latin typeface="Courier New" panose="02070309020205020404" pitchFamily="49" charset="0"/>
              </a:rPr>
              <a:t>OPPOSING THE WAR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2290" name="Picture 1">
            <a:extLst>
              <a:ext uri="{FF2B5EF4-FFF2-40B4-BE49-F238E27FC236}">
                <a16:creationId xmlns:a16="http://schemas.microsoft.com/office/drawing/2014/main" id="{5CF3F20C-48AD-E0AC-1F16-33AC24CE2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00" y="684213"/>
            <a:ext cx="8759825" cy="5256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3314" name="Picture 1">
            <a:extLst>
              <a:ext uri="{FF2B5EF4-FFF2-40B4-BE49-F238E27FC236}">
                <a16:creationId xmlns:a16="http://schemas.microsoft.com/office/drawing/2014/main" id="{448482E5-88E9-6B71-887C-865050072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5" y="468313"/>
            <a:ext cx="3830638" cy="4781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5" name="Picture 2">
            <a:extLst>
              <a:ext uri="{FF2B5EF4-FFF2-40B4-BE49-F238E27FC236}">
                <a16:creationId xmlns:a16="http://schemas.microsoft.com/office/drawing/2014/main" id="{EE7FC9B4-5315-A790-C685-AD5D922A7F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4063" y="479425"/>
            <a:ext cx="3238500" cy="5137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6" name="Text Box 3">
            <a:extLst>
              <a:ext uri="{FF2B5EF4-FFF2-40B4-BE49-F238E27FC236}">
                <a16:creationId xmlns:a16="http://schemas.microsoft.com/office/drawing/2014/main" id="{FB0735F6-60E4-F820-5B79-6F09B9F44A0F}"/>
              </a:ext>
            </a:extLst>
          </p:cNvPr>
          <p:cNvSpPr txBox="1">
            <a:spLocks noChangeArrowheads="1"/>
          </p:cNvSpPr>
          <p:nvPr/>
        </p:nvSpPr>
        <p:spPr bwMode="auto">
          <a:xfrm>
            <a:off x="612775" y="5400675"/>
            <a:ext cx="4464050" cy="143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7812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lnSpc>
                <a:spcPct val="89000"/>
              </a:lnSpc>
              <a:buClrTx/>
              <a:buFontTx/>
              <a:buNone/>
            </a:pPr>
            <a:r>
              <a:rPr lang="en-GB" altLang="en-US" sz="2400">
                <a:solidFill>
                  <a:srgbClr val="000000"/>
                </a:solidFill>
                <a:latin typeface="Courier New" panose="02070309020205020404" pitchFamily="49" charset="0"/>
              </a:rPr>
              <a:t>Catherine Marshall</a:t>
            </a:r>
            <a:r>
              <a:rPr lang="en-GB" altLang="en-US" sz="2400" b="1">
                <a:solidFill>
                  <a:srgbClr val="000000"/>
                </a:solidFill>
                <a:latin typeface="Courier New" panose="02070309020205020404" pitchFamily="49" charset="0"/>
              </a:rPr>
              <a:t> - </a:t>
            </a:r>
            <a:r>
              <a:rPr lang="en-GB" altLang="en-US" sz="2400">
                <a:solidFill>
                  <a:srgbClr val="000000"/>
                </a:solidFill>
                <a:latin typeface="Courier New" panose="02070309020205020404" pitchFamily="49" charset="0"/>
              </a:rPr>
              <a:t>Women’s International League for Peace and Freedom</a:t>
            </a:r>
            <a:r>
              <a:rPr lang="en-GB" altLang="en-US" sz="2400" b="1">
                <a:solidFill>
                  <a:srgbClr val="000000"/>
                </a:solidFill>
                <a:latin typeface="Courier New" panose="02070309020205020404" pitchFamily="49" charset="0"/>
              </a:rPr>
              <a:t>.</a:t>
            </a:r>
            <a:r>
              <a:rPr lang="en-GB" altLang="en-US">
                <a:solidFill>
                  <a:srgbClr val="FFFFFF"/>
                </a:solidFill>
                <a:latin typeface="Calibri" panose="020F0502020204030204" pitchFamily="34" charset="0"/>
              </a:rPr>
              <a:t> </a:t>
            </a:r>
          </a:p>
        </p:txBody>
      </p:sp>
      <p:sp>
        <p:nvSpPr>
          <p:cNvPr id="13317" name="Text Box 4">
            <a:extLst>
              <a:ext uri="{FF2B5EF4-FFF2-40B4-BE49-F238E27FC236}">
                <a16:creationId xmlns:a16="http://schemas.microsoft.com/office/drawing/2014/main" id="{6547EE09-5009-AB44-97E0-788169803D02}"/>
              </a:ext>
            </a:extLst>
          </p:cNvPr>
          <p:cNvSpPr txBox="1">
            <a:spLocks noChangeArrowheads="1"/>
          </p:cNvSpPr>
          <p:nvPr/>
        </p:nvSpPr>
        <p:spPr bwMode="auto">
          <a:xfrm>
            <a:off x="5759450" y="5795963"/>
            <a:ext cx="3860800" cy="113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7812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lnSpc>
                <a:spcPct val="89000"/>
              </a:lnSpc>
              <a:buClrTx/>
              <a:buFontTx/>
              <a:buNone/>
            </a:pPr>
            <a:r>
              <a:rPr lang="en-GB" altLang="en-US" sz="2400">
                <a:solidFill>
                  <a:srgbClr val="000000"/>
                </a:solidFill>
                <a:latin typeface="Courier New" panose="02070309020205020404" pitchFamily="49" charset="0"/>
              </a:rPr>
              <a:t>Harold Bing </a:t>
            </a:r>
            <a:r>
              <a:rPr lang="en-GB" altLang="en-US" sz="2400" b="1">
                <a:solidFill>
                  <a:srgbClr val="000000"/>
                </a:solidFill>
                <a:latin typeface="Courier New" panose="02070309020205020404" pitchFamily="49" charset="0"/>
              </a:rPr>
              <a:t>- </a:t>
            </a:r>
            <a:r>
              <a:rPr lang="en-GB" altLang="en-US" sz="2400">
                <a:solidFill>
                  <a:srgbClr val="000000"/>
                </a:solidFill>
                <a:latin typeface="Courier New" panose="02070309020205020404" pitchFamily="49" charset="0"/>
              </a:rPr>
              <a:t>No Conscription Fellowshi</a:t>
            </a:r>
            <a:r>
              <a:rPr lang="en-GB" altLang="en-US" sz="2400">
                <a:solidFill>
                  <a:srgbClr val="000000"/>
                </a:solidFill>
                <a:latin typeface="Calibri" panose="020F0502020204030204" pitchFamily="34" charset="0"/>
              </a:rPr>
              <a:t>p</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4338" name="Picture 1">
            <a:extLst>
              <a:ext uri="{FF2B5EF4-FFF2-40B4-BE49-F238E27FC236}">
                <a16:creationId xmlns:a16="http://schemas.microsoft.com/office/drawing/2014/main" id="{0D2C4051-F362-8124-2ECD-60D1E72FF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8" y="1520825"/>
            <a:ext cx="3895725" cy="2592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9" name="Picture 2">
            <a:extLst>
              <a:ext uri="{FF2B5EF4-FFF2-40B4-BE49-F238E27FC236}">
                <a16:creationId xmlns:a16="http://schemas.microsoft.com/office/drawing/2014/main" id="{914121F2-3ACA-1BD9-0002-4CB811028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1449388"/>
            <a:ext cx="3516313" cy="4968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0" name="Text Box 3">
            <a:extLst>
              <a:ext uri="{FF2B5EF4-FFF2-40B4-BE49-F238E27FC236}">
                <a16:creationId xmlns:a16="http://schemas.microsoft.com/office/drawing/2014/main" id="{84E5B369-F5E2-2B37-0508-EC89B70B58B8}"/>
              </a:ext>
            </a:extLst>
          </p:cNvPr>
          <p:cNvSpPr txBox="1">
            <a:spLocks noChangeArrowheads="1"/>
          </p:cNvSpPr>
          <p:nvPr/>
        </p:nvSpPr>
        <p:spPr bwMode="auto">
          <a:xfrm>
            <a:off x="576263" y="4176713"/>
            <a:ext cx="3816350"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lnSpc>
                <a:spcPct val="102000"/>
              </a:lnSpc>
              <a:buClrTx/>
              <a:buFontTx/>
              <a:buNone/>
            </a:pPr>
            <a:r>
              <a:rPr lang="en-GB" altLang="en-US" sz="2400">
                <a:solidFill>
                  <a:srgbClr val="000000"/>
                </a:solidFill>
                <a:latin typeface="Calibri" panose="020F0502020204030204" pitchFamily="34" charset="0"/>
              </a:rPr>
              <a:t>Friedrich Siegmund-Schultze</a:t>
            </a:r>
          </a:p>
        </p:txBody>
      </p:sp>
      <p:sp>
        <p:nvSpPr>
          <p:cNvPr id="14341" name="Text Box 4">
            <a:extLst>
              <a:ext uri="{FF2B5EF4-FFF2-40B4-BE49-F238E27FC236}">
                <a16:creationId xmlns:a16="http://schemas.microsoft.com/office/drawing/2014/main" id="{1753FE9A-EBD0-A8BE-60E4-DB6919EE9357}"/>
              </a:ext>
            </a:extLst>
          </p:cNvPr>
          <p:cNvSpPr txBox="1">
            <a:spLocks noChangeArrowheads="1"/>
          </p:cNvSpPr>
          <p:nvPr/>
        </p:nvSpPr>
        <p:spPr bwMode="auto">
          <a:xfrm>
            <a:off x="6119813" y="6443663"/>
            <a:ext cx="3024187"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eaLnBrk="1" hangingPunct="1">
              <a:lnSpc>
                <a:spcPct val="102000"/>
              </a:lnSpc>
              <a:buClrTx/>
              <a:buFontTx/>
              <a:buNone/>
            </a:pPr>
            <a:r>
              <a:rPr lang="en-GB" altLang="en-US" sz="2400">
                <a:solidFill>
                  <a:srgbClr val="000000"/>
                </a:solidFill>
                <a:latin typeface="Calibri" panose="020F0502020204030204" pitchFamily="34" charset="0"/>
              </a:rPr>
              <a:t>Henry Hodgkin</a:t>
            </a:r>
          </a:p>
        </p:txBody>
      </p:sp>
      <p:sp>
        <p:nvSpPr>
          <p:cNvPr id="14342" name="Text Box 5">
            <a:extLst>
              <a:ext uri="{FF2B5EF4-FFF2-40B4-BE49-F238E27FC236}">
                <a16:creationId xmlns:a16="http://schemas.microsoft.com/office/drawing/2014/main" id="{5454742D-60F5-965A-2C12-F619A8C3BA80}"/>
              </a:ext>
            </a:extLst>
          </p:cNvPr>
          <p:cNvSpPr txBox="1">
            <a:spLocks noChangeArrowheads="1"/>
          </p:cNvSpPr>
          <p:nvPr/>
        </p:nvSpPr>
        <p:spPr bwMode="auto">
          <a:xfrm>
            <a:off x="2160588" y="576263"/>
            <a:ext cx="5580062"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1pPr>
            <a:lvl2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2pPr>
            <a:lvl3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3pPr>
            <a:lvl4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4pPr>
            <a:lvl5pPr eaLnBrk="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Microsoft YaHei" panose="020B0503020204020204" pitchFamily="34" charset="-122"/>
              </a:defRPr>
            </a:lvl9pPr>
          </a:lstStyle>
          <a:p>
            <a:pPr algn="ctr" eaLnBrk="1" hangingPunct="1">
              <a:lnSpc>
                <a:spcPct val="102000"/>
              </a:lnSpc>
              <a:buClrTx/>
              <a:buFontTx/>
              <a:buNone/>
            </a:pPr>
            <a:r>
              <a:rPr lang="en-GB" altLang="en-US" sz="2800" i="1">
                <a:solidFill>
                  <a:srgbClr val="000000"/>
                </a:solidFill>
                <a:latin typeface="Calibri" panose="020F0502020204030204" pitchFamily="34" charset="0"/>
              </a:rPr>
              <a:t>Fellowship of Reconciliation (FoR)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5362" name="Picture 1">
            <a:extLst>
              <a:ext uri="{FF2B5EF4-FFF2-40B4-BE49-F238E27FC236}">
                <a16:creationId xmlns:a16="http://schemas.microsoft.com/office/drawing/2014/main" id="{852097F4-9EC9-0314-E46E-B6482C34F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792163"/>
            <a:ext cx="9393238" cy="6191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69FBE82F-019E-9616-1829-61EEFE1F9C99}"/>
              </a:ext>
            </a:extLst>
          </p:cNvPr>
          <p:cNvSpPr>
            <a:spLocks noGrp="1" noChangeArrowheads="1"/>
          </p:cNvSpPr>
          <p:nvPr>
            <p:ph type="title"/>
          </p:nvPr>
        </p:nvSpPr>
        <p:spPr>
          <a:xfrm>
            <a:off x="576263" y="2952750"/>
            <a:ext cx="9070975" cy="1262063"/>
          </a:xfrm>
        </p:spPr>
        <p:txBody>
          <a:bodyPr tIns="5544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SECTION 3:</a:t>
            </a:r>
            <a:br>
              <a:rPr lang="en-GB" altLang="en-US" sz="4000">
                <a:latin typeface="Courier New" panose="02070309020205020404" pitchFamily="49" charset="0"/>
              </a:rPr>
            </a:br>
            <a:r>
              <a:rPr lang="en-GB" altLang="en-US" sz="4000">
                <a:latin typeface="Courier New" panose="02070309020205020404" pitchFamily="49" charset="0"/>
              </a:rPr>
              <a:t>COMBAT AND TRENCH WARFARE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7410" name="Picture 1">
            <a:extLst>
              <a:ext uri="{FF2B5EF4-FFF2-40B4-BE49-F238E27FC236}">
                <a16:creationId xmlns:a16="http://schemas.microsoft.com/office/drawing/2014/main" id="{730F97B2-2227-FA70-FAD7-6B5F5CB1A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13" y="889000"/>
            <a:ext cx="4176712" cy="24590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1" name="Picture 2">
            <a:extLst>
              <a:ext uri="{FF2B5EF4-FFF2-40B4-BE49-F238E27FC236}">
                <a16:creationId xmlns:a16="http://schemas.microsoft.com/office/drawing/2014/main" id="{51AAF134-43A1-6E4E-AB5E-77C153427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25" y="3870325"/>
            <a:ext cx="4551363" cy="2644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2" name="Picture 3">
            <a:extLst>
              <a:ext uri="{FF2B5EF4-FFF2-40B4-BE49-F238E27FC236}">
                <a16:creationId xmlns:a16="http://schemas.microsoft.com/office/drawing/2014/main" id="{635CFE71-9BAA-7E36-6FEC-76C492096D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5738" y="3730625"/>
            <a:ext cx="4095750" cy="2786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3" name="Picture 4">
            <a:extLst>
              <a:ext uri="{FF2B5EF4-FFF2-40B4-BE49-F238E27FC236}">
                <a16:creationId xmlns:a16="http://schemas.microsoft.com/office/drawing/2014/main" id="{819719AC-EE26-7F16-21DC-1507040C3C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800" y="863600"/>
            <a:ext cx="4548188" cy="2708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8434" name="Picture 1">
            <a:extLst>
              <a:ext uri="{FF2B5EF4-FFF2-40B4-BE49-F238E27FC236}">
                <a16:creationId xmlns:a16="http://schemas.microsoft.com/office/drawing/2014/main" id="{1D9C6CFC-4067-10EB-067D-56C298183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325" y="900113"/>
            <a:ext cx="9213850" cy="5292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9458" name="Picture 1">
            <a:extLst>
              <a:ext uri="{FF2B5EF4-FFF2-40B4-BE49-F238E27FC236}">
                <a16:creationId xmlns:a16="http://schemas.microsoft.com/office/drawing/2014/main" id="{375BAC6C-7546-6B84-364E-D900DC973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25" y="863600"/>
            <a:ext cx="8542338" cy="4967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0482" name="Picture 1">
            <a:extLst>
              <a:ext uri="{FF2B5EF4-FFF2-40B4-BE49-F238E27FC236}">
                <a16:creationId xmlns:a16="http://schemas.microsoft.com/office/drawing/2014/main" id="{8DE34D65-44BC-2A4E-5D0C-03CB8C64E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63" y="576263"/>
            <a:ext cx="9050337" cy="6156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FD9093C-E2D6-255A-7592-1A79E19C7A11}"/>
              </a:ext>
            </a:extLst>
          </p:cNvPr>
          <p:cNvSpPr>
            <a:spLocks noGrp="1" noChangeArrowheads="1"/>
          </p:cNvSpPr>
          <p:nvPr>
            <p:ph type="title"/>
          </p:nvPr>
        </p:nvSpPr>
        <p:spPr>
          <a:xfrm>
            <a:off x="576263" y="2770188"/>
            <a:ext cx="9070975" cy="1262062"/>
          </a:xfrm>
        </p:spPr>
        <p:txBody>
          <a:bodyPr tIns="5544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SECTION 1: THE WAR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1506" name="Picture 1">
            <a:extLst>
              <a:ext uri="{FF2B5EF4-FFF2-40B4-BE49-F238E27FC236}">
                <a16:creationId xmlns:a16="http://schemas.microsoft.com/office/drawing/2014/main" id="{B1BC7F5F-AA81-655F-64A9-D7A5B84E4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163" y="692150"/>
            <a:ext cx="8509000" cy="5788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2530" name="Picture 1">
            <a:extLst>
              <a:ext uri="{FF2B5EF4-FFF2-40B4-BE49-F238E27FC236}">
                <a16:creationId xmlns:a16="http://schemas.microsoft.com/office/drawing/2014/main" id="{B45204EE-08FF-11CE-6123-5B4C8F7D0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75" y="576263"/>
            <a:ext cx="8878888" cy="6253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german poster3.jpg">
            <a:extLst>
              <a:ext uri="{FF2B5EF4-FFF2-40B4-BE49-F238E27FC236}">
                <a16:creationId xmlns:a16="http://schemas.microsoft.com/office/drawing/2014/main" id="{067627FC-0068-BEE6-4584-4B8692B37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575" y="1716088"/>
            <a:ext cx="951547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german poster3.jpg">
            <a:extLst>
              <a:ext uri="{FF2B5EF4-FFF2-40B4-BE49-F238E27FC236}">
                <a16:creationId xmlns:a16="http://schemas.microsoft.com/office/drawing/2014/main" id="{4B49BF35-F21E-1A52-AE2D-AF1FB0BD20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8" y="1716088"/>
            <a:ext cx="96043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4578" name="Rectangle 1">
            <a:extLst>
              <a:ext uri="{FF2B5EF4-FFF2-40B4-BE49-F238E27FC236}">
                <a16:creationId xmlns:a16="http://schemas.microsoft.com/office/drawing/2014/main" id="{1537E455-6979-F35C-773D-62BB168CCC06}"/>
              </a:ext>
            </a:extLst>
          </p:cNvPr>
          <p:cNvSpPr>
            <a:spLocks noGrp="1" noChangeArrowheads="1"/>
          </p:cNvSpPr>
          <p:nvPr>
            <p:ph type="title"/>
          </p:nvPr>
        </p:nvSpPr>
        <p:spPr>
          <a:xfrm>
            <a:off x="503238" y="3024188"/>
            <a:ext cx="9070975" cy="1724025"/>
          </a:xfrm>
        </p:spPr>
        <p:txBody>
          <a:bodyPr tIns="55440"/>
          <a:lstStyle/>
          <a:p>
            <a:pPr eaLnBrk="1">
              <a:lnSpc>
                <a:spcPct val="89000"/>
              </a:lnSpc>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z="4000">
                <a:latin typeface="Courier New" panose="02070309020205020404" pitchFamily="49" charset="0"/>
              </a:rPr>
              <a:t>SECTION 4:</a:t>
            </a:r>
            <a:br>
              <a:rPr lang="en-GB" altLang="en-US" sz="4000">
                <a:latin typeface="Courier New" panose="02070309020205020404" pitchFamily="49" charset="0"/>
              </a:rPr>
            </a:br>
            <a:r>
              <a:rPr lang="en-GB" altLang="en-US" sz="4000">
                <a:latin typeface="Courier New" panose="02070309020205020404" pitchFamily="49" charset="0"/>
              </a:rPr>
              <a:t>THE DECEMBER 1914 CHRISTMAS TRUCES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5602" name="Picture 1">
            <a:extLst>
              <a:ext uri="{FF2B5EF4-FFF2-40B4-BE49-F238E27FC236}">
                <a16:creationId xmlns:a16="http://schemas.microsoft.com/office/drawing/2014/main" id="{B6B0E149-A9E8-C930-EAA4-5F4B09F525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863" y="395288"/>
            <a:ext cx="7272337" cy="6804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6626" name="Picture 1">
            <a:extLst>
              <a:ext uri="{FF2B5EF4-FFF2-40B4-BE49-F238E27FC236}">
                <a16:creationId xmlns:a16="http://schemas.microsoft.com/office/drawing/2014/main" id="{15D494A0-81AA-B4A4-EE21-4A2D5EDA0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792163"/>
            <a:ext cx="9217025" cy="5184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7650" name="Picture 1">
            <a:extLst>
              <a:ext uri="{FF2B5EF4-FFF2-40B4-BE49-F238E27FC236}">
                <a16:creationId xmlns:a16="http://schemas.microsoft.com/office/drawing/2014/main" id="{B5E66A72-B2D9-57C4-FBC5-6AB6C15B6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755650"/>
            <a:ext cx="9428162" cy="6264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8674" name="Picture 1">
            <a:extLst>
              <a:ext uri="{FF2B5EF4-FFF2-40B4-BE49-F238E27FC236}">
                <a16:creationId xmlns:a16="http://schemas.microsoft.com/office/drawing/2014/main" id="{50BC4B95-C12A-20DA-4914-D3C406A04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3" y="1044575"/>
            <a:ext cx="9386887" cy="5111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9698" name="Picture 1">
            <a:extLst>
              <a:ext uri="{FF2B5EF4-FFF2-40B4-BE49-F238E27FC236}">
                <a16:creationId xmlns:a16="http://schemas.microsoft.com/office/drawing/2014/main" id="{7522F2AA-D967-AC8C-DC4B-97B37EC95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7325" y="503238"/>
            <a:ext cx="7075488" cy="6677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F34AAD2E-A551-FFC0-CDA5-F58B2B713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50" y="1763713"/>
            <a:ext cx="9294813" cy="4319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4098" name="Picture 1">
            <a:extLst>
              <a:ext uri="{FF2B5EF4-FFF2-40B4-BE49-F238E27FC236}">
                <a16:creationId xmlns:a16="http://schemas.microsoft.com/office/drawing/2014/main" id="{0D785726-7996-1924-761D-AE440F6F7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395288"/>
            <a:ext cx="892175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5122" name="Picture 1">
            <a:extLst>
              <a:ext uri="{FF2B5EF4-FFF2-40B4-BE49-F238E27FC236}">
                <a16:creationId xmlns:a16="http://schemas.microsoft.com/office/drawing/2014/main" id="{CC7644E9-AC38-85F8-E5D0-562999123E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88" y="395288"/>
            <a:ext cx="8480425" cy="6696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6146" name="Picture 1">
            <a:extLst>
              <a:ext uri="{FF2B5EF4-FFF2-40B4-BE49-F238E27FC236}">
                <a16:creationId xmlns:a16="http://schemas.microsoft.com/office/drawing/2014/main" id="{77C67D8D-BBD8-5424-03AA-896797A43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9725" y="792163"/>
            <a:ext cx="4103688" cy="6156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7170" name="Picture 1">
            <a:extLst>
              <a:ext uri="{FF2B5EF4-FFF2-40B4-BE49-F238E27FC236}">
                <a16:creationId xmlns:a16="http://schemas.microsoft.com/office/drawing/2014/main" id="{C3EDE82A-79E1-EA1F-0E21-3570B1FAB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1500188"/>
            <a:ext cx="3095625" cy="4187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1" name="Picture 2">
            <a:extLst>
              <a:ext uri="{FF2B5EF4-FFF2-40B4-BE49-F238E27FC236}">
                <a16:creationId xmlns:a16="http://schemas.microsoft.com/office/drawing/2014/main" id="{7FD2F53D-BF9F-0B7B-1E31-74F752D99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6100" y="1511300"/>
            <a:ext cx="3038475" cy="4111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2" name="Picture 3">
            <a:extLst>
              <a:ext uri="{FF2B5EF4-FFF2-40B4-BE49-F238E27FC236}">
                <a16:creationId xmlns:a16="http://schemas.microsoft.com/office/drawing/2014/main" id="{C50361A5-44B8-3D6B-DB04-7B0CF80A90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7425" y="1008063"/>
            <a:ext cx="3236913" cy="4895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4B8691BB-ED5F-6CA5-B834-92C2ECBA5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468313"/>
            <a:ext cx="4595813" cy="67325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D8E7161A-C0E8-FADE-5B15-68072E7F62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38" y="1295400"/>
            <a:ext cx="8166100" cy="5327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2804E9E8-4252-085B-9802-0D65E810F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458788"/>
            <a:ext cx="7837488" cy="5949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8" charset="0"/>
          <a:buNone/>
          <a:tabLst/>
          <a:defRPr kumimoji="0" lang="en-GB" altLang="en-US" sz="1800" b="0" i="0" u="none" strike="noStrike" cap="none" normalizeH="0" baseline="0" smtClean="0">
            <a:ln>
              <a:noFill/>
            </a:ln>
            <a:solidFill>
              <a:schemeClr val="bg1"/>
            </a:solidFill>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34504</TotalTime>
  <Words>3521</Words>
  <Application>Microsoft Macintosh PowerPoint</Application>
  <PresentationFormat>Custom</PresentationFormat>
  <Paragraphs>125</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Courier New</vt:lpstr>
      <vt:lpstr>Times New Roman</vt:lpstr>
      <vt:lpstr>Office Theme</vt:lpstr>
      <vt:lpstr>THE 1914 CHRISTMAS TRUCES</vt:lpstr>
      <vt:lpstr>SECTION 1: THE WAR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2: OPPOSING THE WAR</vt:lpstr>
      <vt:lpstr>PowerPoint Presentation</vt:lpstr>
      <vt:lpstr>PowerPoint Presentation</vt:lpstr>
      <vt:lpstr>PowerPoint Presentation</vt:lpstr>
      <vt:lpstr>PowerPoint Presentation</vt:lpstr>
      <vt:lpstr>SECTION 3: COMBAT AND TRENCH WARFARE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4: THE DECEMBER 1914 CHRISTMAS TRUCES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1914 CHRISTMAS TRUCES</dc:title>
  <dc:creator>Nick Megoran</dc:creator>
  <cp:lastModifiedBy>Clifton</cp:lastModifiedBy>
  <cp:revision>5</cp:revision>
  <cp:lastPrinted>2014-07-08T14:08:00Z</cp:lastPrinted>
  <dcterms:created xsi:type="dcterms:W3CDTF">2014-06-26T13:20:45Z</dcterms:created>
  <dcterms:modified xsi:type="dcterms:W3CDTF">2025-09-02T09:00:26Z</dcterms:modified>
</cp:coreProperties>
</file>